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28" r:id="rId2"/>
    <p:sldId id="548" r:id="rId3"/>
    <p:sldId id="549" r:id="rId4"/>
    <p:sldId id="550" r:id="rId5"/>
    <p:sldId id="553" r:id="rId6"/>
    <p:sldId id="529" r:id="rId7"/>
    <p:sldId id="546" r:id="rId8"/>
    <p:sldId id="531" r:id="rId9"/>
    <p:sldId id="532" r:id="rId10"/>
    <p:sldId id="533" r:id="rId11"/>
    <p:sldId id="534" r:id="rId12"/>
    <p:sldId id="535" r:id="rId13"/>
    <p:sldId id="536" r:id="rId14"/>
    <p:sldId id="537" r:id="rId15"/>
    <p:sldId id="538" r:id="rId16"/>
    <p:sldId id="539" r:id="rId17"/>
    <p:sldId id="540" r:id="rId18"/>
    <p:sldId id="541" r:id="rId19"/>
    <p:sldId id="542" r:id="rId20"/>
    <p:sldId id="543" r:id="rId21"/>
    <p:sldId id="544" r:id="rId22"/>
    <p:sldId id="545" r:id="rId23"/>
    <p:sldId id="311" r:id="rId24"/>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8892" cy="4971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5167" y="1"/>
            <a:ext cx="2948892" cy="497138"/>
          </a:xfrm>
          <a:prstGeom prst="rect">
            <a:avLst/>
          </a:prstGeom>
        </p:spPr>
        <p:txBody>
          <a:bodyPr vert="horz" lIns="91440" tIns="45720" rIns="91440" bIns="45720" rtlCol="0"/>
          <a:lstStyle>
            <a:lvl1pPr algn="r">
              <a:defRPr sz="1200"/>
            </a:lvl1pPr>
          </a:lstStyle>
          <a:p>
            <a:fld id="{9B9A083F-FBC1-40D0-99AD-9BED88BAF210}" type="datetimeFigureOut">
              <a:rPr lang="en-US" smtClean="0"/>
              <a:pPr/>
              <a:t>1/16/2019</a:t>
            </a:fld>
            <a:endParaRPr lang="en-IN"/>
          </a:p>
        </p:txBody>
      </p:sp>
      <p:sp>
        <p:nvSpPr>
          <p:cNvPr id="4" name="Footer Placeholder 3"/>
          <p:cNvSpPr>
            <a:spLocks noGrp="1"/>
          </p:cNvSpPr>
          <p:nvPr>
            <p:ph type="ftr" sz="quarter" idx="2"/>
          </p:nvPr>
        </p:nvSpPr>
        <p:spPr>
          <a:xfrm>
            <a:off x="0" y="9440493"/>
            <a:ext cx="2948892" cy="49713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5167" y="9440493"/>
            <a:ext cx="2948892" cy="497138"/>
          </a:xfrm>
          <a:prstGeom prst="rect">
            <a:avLst/>
          </a:prstGeom>
        </p:spPr>
        <p:txBody>
          <a:bodyPr vert="horz" lIns="91440" tIns="45720" rIns="91440" bIns="45720" rtlCol="0" anchor="b"/>
          <a:lstStyle>
            <a:lvl1pPr algn="r">
              <a:defRPr sz="1200"/>
            </a:lvl1pPr>
          </a:lstStyle>
          <a:p>
            <a:fld id="{407B0331-4A54-4596-89F8-42A43338E358}" type="slidenum">
              <a:rPr lang="en-IN" smtClean="0"/>
              <a:pPr/>
              <a:t>‹#›</a:t>
            </a:fld>
            <a:endParaRPr lang="en-IN"/>
          </a:p>
        </p:txBody>
      </p:sp>
    </p:spTree>
    <p:extLst>
      <p:ext uri="{BB962C8B-B14F-4D97-AF65-F5344CB8AC3E}">
        <p14:creationId xmlns:p14="http://schemas.microsoft.com/office/powerpoint/2010/main" xmlns="" val="160234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8892" cy="4971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5167" y="1"/>
            <a:ext cx="2948892" cy="497138"/>
          </a:xfrm>
          <a:prstGeom prst="rect">
            <a:avLst/>
          </a:prstGeom>
        </p:spPr>
        <p:txBody>
          <a:bodyPr vert="horz" lIns="91440" tIns="45720" rIns="91440" bIns="45720" rtlCol="0"/>
          <a:lstStyle>
            <a:lvl1pPr algn="r">
              <a:defRPr sz="1200"/>
            </a:lvl1pPr>
          </a:lstStyle>
          <a:p>
            <a:fld id="{86DA19BE-DCD7-43C1-AD66-36354C263D2C}" type="datetimeFigureOut">
              <a:rPr lang="en-US" smtClean="0"/>
              <a:pPr/>
              <a:t>1/16/2019</a:t>
            </a:fld>
            <a:endParaRPr lang="en-IN"/>
          </a:p>
        </p:txBody>
      </p:sp>
      <p:sp>
        <p:nvSpPr>
          <p:cNvPr id="4" name="Slide Image Placeholder 3"/>
          <p:cNvSpPr>
            <a:spLocks noGrp="1" noRot="1" noChangeAspect="1"/>
          </p:cNvSpPr>
          <p:nvPr>
            <p:ph type="sldImg" idx="2"/>
          </p:nvPr>
        </p:nvSpPr>
        <p:spPr>
          <a:xfrm>
            <a:off x="919163" y="744538"/>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0872" y="4721955"/>
            <a:ext cx="5443869" cy="44725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0493"/>
            <a:ext cx="2948892" cy="49713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5167" y="9440493"/>
            <a:ext cx="2948892" cy="497138"/>
          </a:xfrm>
          <a:prstGeom prst="rect">
            <a:avLst/>
          </a:prstGeom>
        </p:spPr>
        <p:txBody>
          <a:bodyPr vert="horz" lIns="91440" tIns="45720" rIns="91440" bIns="45720" rtlCol="0" anchor="b"/>
          <a:lstStyle>
            <a:lvl1pPr algn="r">
              <a:defRPr sz="1200"/>
            </a:lvl1pPr>
          </a:lstStyle>
          <a:p>
            <a:fld id="{7CF04836-2A18-4544-B202-511ACCD73A03}" type="slidenum">
              <a:rPr lang="en-IN" smtClean="0"/>
              <a:pPr/>
              <a:t>‹#›</a:t>
            </a:fld>
            <a:endParaRPr lang="en-IN"/>
          </a:p>
        </p:txBody>
      </p:sp>
    </p:spTree>
    <p:extLst>
      <p:ext uri="{BB962C8B-B14F-4D97-AF65-F5344CB8AC3E}">
        <p14:creationId xmlns:p14="http://schemas.microsoft.com/office/powerpoint/2010/main" xmlns="" val="372525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D22C170-20F8-47D9-9041-C030351E6DEA}" type="datetimeFigureOut">
              <a:rPr lang="en-US" smtClean="0"/>
              <a:pPr/>
              <a:t>1/16/2019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22C170-20F8-47D9-9041-C030351E6DEA}" type="datetimeFigureOut">
              <a:rPr lang="en-US" smtClean="0"/>
              <a:pPr/>
              <a:t>1/16/2019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22C170-20F8-47D9-9041-C030351E6DEA}" type="datetimeFigureOut">
              <a:rPr lang="en-US" smtClean="0"/>
              <a:pPr/>
              <a:t>1/16/2019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22C170-20F8-47D9-9041-C030351E6DEA}" type="datetimeFigureOut">
              <a:rPr lang="en-US" smtClean="0"/>
              <a:pPr/>
              <a:t>1/16/2019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2C170-20F8-47D9-9041-C030351E6DEA}" type="datetimeFigureOut">
              <a:rPr lang="en-US" smtClean="0"/>
              <a:pPr/>
              <a:t>1/16/2019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D22C170-20F8-47D9-9041-C030351E6DEA}" type="datetimeFigureOut">
              <a:rPr lang="en-US" smtClean="0"/>
              <a:pPr/>
              <a:t>1/16/2019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D22C170-20F8-47D9-9041-C030351E6DEA}" type="datetimeFigureOut">
              <a:rPr lang="en-US" smtClean="0"/>
              <a:pPr/>
              <a:t>1/16/2019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D22C170-20F8-47D9-9041-C030351E6DEA}" type="datetimeFigureOut">
              <a:rPr lang="en-US" smtClean="0"/>
              <a:pPr/>
              <a:t>1/16/2019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2C170-20F8-47D9-9041-C030351E6DEA}" type="datetimeFigureOut">
              <a:rPr lang="en-US" smtClean="0"/>
              <a:pPr/>
              <a:t>1/16/2019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2C170-20F8-47D9-9041-C030351E6DEA}" type="datetimeFigureOut">
              <a:rPr lang="en-US" smtClean="0"/>
              <a:pPr/>
              <a:t>1/16/2019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2C170-20F8-47D9-9041-C030351E6DEA}" type="datetimeFigureOut">
              <a:rPr lang="en-US" smtClean="0"/>
              <a:pPr/>
              <a:t>1/16/2019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A2E5DE-A24A-46E8-9536-C75F8981EA3C}"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2C170-20F8-47D9-9041-C030351E6DEA}" type="datetimeFigureOut">
              <a:rPr lang="en-US" smtClean="0"/>
              <a:pPr/>
              <a:t>1/16/2019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E5DE-A24A-46E8-9536-C75F8981EA3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142984"/>
            <a:ext cx="8643998" cy="4638676"/>
          </a:xfrm>
        </p:spPr>
        <p:txBody>
          <a:bodyPr>
            <a:normAutofit/>
          </a:bodyPr>
          <a:lstStyle/>
          <a:p>
            <a:r>
              <a:rPr lang="en-IN" b="1" dirty="0" smtClean="0">
                <a:solidFill>
                  <a:srgbClr val="7030A0"/>
                </a:solidFill>
                <a:latin typeface="Cambria" pitchFamily="18" charset="0"/>
              </a:rPr>
              <a:t/>
            </a:r>
            <a:br>
              <a:rPr lang="en-IN" b="1" dirty="0" smtClean="0">
                <a:solidFill>
                  <a:srgbClr val="7030A0"/>
                </a:solidFill>
                <a:latin typeface="Cambria" pitchFamily="18" charset="0"/>
              </a:rPr>
            </a:br>
            <a:r>
              <a:rPr lang="en-IN" sz="4800" b="1" dirty="0" smtClean="0">
                <a:solidFill>
                  <a:srgbClr val="7030A0"/>
                </a:solidFill>
                <a:latin typeface="Cambria" pitchFamily="18" charset="0"/>
              </a:rPr>
              <a:t>PRADHAN MANTHRI KRISHI SINJAYEE </a:t>
            </a:r>
            <a:r>
              <a:rPr lang="en-IN" sz="4800" b="1" smtClean="0">
                <a:solidFill>
                  <a:srgbClr val="7030A0"/>
                </a:solidFill>
                <a:latin typeface="Cambria" pitchFamily="18" charset="0"/>
              </a:rPr>
              <a:t>YOJANA-</a:t>
            </a:r>
            <a:r>
              <a:rPr lang="en-IN" sz="3200" b="1" smtClean="0">
                <a:solidFill>
                  <a:srgbClr val="7030A0"/>
                </a:solidFill>
                <a:latin typeface="Cambria" pitchFamily="18" charset="0"/>
              </a:rPr>
              <a:t>WATERSHEDDEVELOPMENT COMPONENT</a:t>
            </a:r>
            <a:br>
              <a:rPr lang="en-IN" sz="3200" b="1" smtClean="0">
                <a:solidFill>
                  <a:srgbClr val="7030A0"/>
                </a:solidFill>
                <a:latin typeface="Cambria" pitchFamily="18" charset="0"/>
              </a:rPr>
            </a:br>
            <a:r>
              <a:rPr lang="en-IN" sz="3200" b="1" smtClean="0">
                <a:solidFill>
                  <a:srgbClr val="7030A0"/>
                </a:solidFill>
                <a:latin typeface="Cambria" pitchFamily="18" charset="0"/>
              </a:rPr>
              <a:t>(</a:t>
            </a:r>
            <a:r>
              <a:rPr lang="en-IN" sz="3200" b="1" smtClean="0">
                <a:solidFill>
                  <a:srgbClr val="7030A0"/>
                </a:solidFill>
                <a:latin typeface="Cambria" pitchFamily="18" charset="0"/>
              </a:rPr>
              <a:t>PMKSY-WDC)</a:t>
            </a:r>
            <a:r>
              <a:rPr lang="en-IN" dirty="0" smtClean="0">
                <a:solidFill>
                  <a:srgbClr val="7030A0"/>
                </a:solidFill>
                <a:latin typeface="Bodoni MT Black" panose="02070A03080606020203" pitchFamily="18" charset="0"/>
              </a:rPr>
              <a:t/>
            </a:r>
            <a:br>
              <a:rPr lang="en-IN" dirty="0" smtClean="0">
                <a:solidFill>
                  <a:srgbClr val="7030A0"/>
                </a:solidFill>
                <a:latin typeface="Bodoni MT Black" panose="02070A03080606020203" pitchFamily="18" charset="0"/>
              </a:rPr>
            </a:br>
            <a:endParaRPr lang="en-IN" sz="2800" dirty="0">
              <a:solidFill>
                <a:srgbClr val="7030A0"/>
              </a:solidFill>
            </a:endParaRPr>
          </a:p>
        </p:txBody>
      </p:sp>
    </p:spTree>
    <p:extLst>
      <p:ext uri="{BB962C8B-B14F-4D97-AF65-F5344CB8AC3E}">
        <p14:creationId xmlns:p14="http://schemas.microsoft.com/office/powerpoint/2010/main" xmlns="" val="553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143000"/>
          </a:xfrm>
        </p:spPr>
        <p:txBody>
          <a:bodyPr>
            <a:noAutofit/>
          </a:bodyPr>
          <a:lstStyle/>
          <a:p>
            <a:pPr lvl="0" algn="l"/>
            <a:r>
              <a:rPr lang="en-IN" sz="2400" b="1" dirty="0" smtClean="0">
                <a:solidFill>
                  <a:srgbClr val="7030A0"/>
                </a:solidFill>
                <a:latin typeface="Cambria" pitchFamily="18" charset="0"/>
              </a:rPr>
              <a:t>4. How many IWMP projects are there in the State of Kerala?  Provide Batch-wise details along with the sanctioned year of those projects.  By when these Projects are likely to be completed?</a:t>
            </a:r>
            <a:r>
              <a:rPr lang="en-IN" sz="2400" dirty="0" smtClean="0">
                <a:solidFill>
                  <a:srgbClr val="7030A0"/>
                </a:solidFill>
                <a:latin typeface="Cambria" pitchFamily="18" charset="0"/>
              </a:rPr>
              <a:t/>
            </a:r>
            <a:br>
              <a:rPr lang="en-IN" sz="2400" dirty="0" smtClean="0">
                <a:solidFill>
                  <a:srgbClr val="7030A0"/>
                </a:solidFill>
                <a:latin typeface="Cambria" pitchFamily="18" charset="0"/>
              </a:rPr>
            </a:br>
            <a:endParaRPr lang="en-IN" sz="2400" dirty="0">
              <a:solidFill>
                <a:srgbClr val="7030A0"/>
              </a:solidFill>
              <a:latin typeface="Cambria" pitchFamily="18" charset="0"/>
            </a:endParaRPr>
          </a:p>
        </p:txBody>
      </p:sp>
      <p:graphicFrame>
        <p:nvGraphicFramePr>
          <p:cNvPr id="3" name="Table 2"/>
          <p:cNvGraphicFramePr>
            <a:graphicFrameLocks noGrp="1"/>
          </p:cNvGraphicFramePr>
          <p:nvPr/>
        </p:nvGraphicFramePr>
        <p:xfrm>
          <a:off x="304799" y="2000240"/>
          <a:ext cx="8610602" cy="4402668"/>
        </p:xfrm>
        <a:graphic>
          <a:graphicData uri="http://schemas.openxmlformats.org/drawingml/2006/table">
            <a:tbl>
              <a:tblPr/>
              <a:tblGrid>
                <a:gridCol w="442495"/>
                <a:gridCol w="757345"/>
                <a:gridCol w="1199838"/>
                <a:gridCol w="1055485"/>
                <a:gridCol w="1269031"/>
                <a:gridCol w="1269031"/>
                <a:gridCol w="1348345"/>
                <a:gridCol w="1269032"/>
              </a:tblGrid>
              <a:tr h="616677">
                <a:tc>
                  <a:txBody>
                    <a:bodyPr/>
                    <a:lstStyle/>
                    <a:p>
                      <a:pPr algn="ctr">
                        <a:lnSpc>
                          <a:spcPct val="115000"/>
                        </a:lnSpc>
                        <a:spcAft>
                          <a:spcPts val="0"/>
                        </a:spcAft>
                      </a:pPr>
                      <a:r>
                        <a:rPr lang="en-IN" sz="1800" dirty="0">
                          <a:solidFill>
                            <a:srgbClr val="000000"/>
                          </a:solidFill>
                          <a:latin typeface="Cambria"/>
                          <a:ea typeface="Times New Roman"/>
                          <a:cs typeface="Calibri"/>
                        </a:rPr>
                        <a:t>S.</a:t>
                      </a:r>
                      <a:endParaRPr lang="en-IN" sz="1800" dirty="0">
                        <a:latin typeface="Calibri"/>
                        <a:ea typeface="Calibri"/>
                        <a:cs typeface="Times New Roman"/>
                      </a:endParaRPr>
                    </a:p>
                    <a:p>
                      <a:pPr algn="ctr">
                        <a:lnSpc>
                          <a:spcPct val="115000"/>
                        </a:lnSpc>
                        <a:spcAft>
                          <a:spcPts val="0"/>
                        </a:spcAft>
                      </a:pPr>
                      <a:r>
                        <a:rPr lang="en-IN" sz="1800" dirty="0">
                          <a:solidFill>
                            <a:srgbClr val="000000"/>
                          </a:solidFill>
                          <a:latin typeface="Cambria"/>
                          <a:ea typeface="Times New Roman"/>
                          <a:cs typeface="Calibri"/>
                        </a:rPr>
                        <a:t>No.</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rgbClr val="000000"/>
                          </a:solidFill>
                          <a:latin typeface="Cambria"/>
                          <a:ea typeface="Times New Roman"/>
                          <a:cs typeface="Calibri"/>
                        </a:rPr>
                        <a:t>Batch</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rgbClr val="000000"/>
                          </a:solidFill>
                          <a:latin typeface="Cambria"/>
                          <a:ea typeface="Times New Roman"/>
                          <a:cs typeface="Calibri"/>
                        </a:rPr>
                        <a:t>Project Sanctioned Year</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smtClean="0">
                          <a:solidFill>
                            <a:srgbClr val="000000"/>
                          </a:solidFill>
                          <a:latin typeface="Cambria"/>
                          <a:ea typeface="Times New Roman"/>
                          <a:cs typeface="Calibri"/>
                        </a:rPr>
                        <a:t>No of Projects</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rgbClr val="000000"/>
                          </a:solidFill>
                          <a:latin typeface="Cambria"/>
                          <a:ea typeface="Times New Roman"/>
                          <a:cs typeface="Calibri"/>
                        </a:rPr>
                        <a:t>Area </a:t>
                      </a:r>
                      <a:r>
                        <a:rPr lang="en-IN" sz="1800" dirty="0" smtClean="0">
                          <a:solidFill>
                            <a:srgbClr val="000000"/>
                          </a:solidFill>
                          <a:latin typeface="Cambria"/>
                          <a:ea typeface="Times New Roman"/>
                          <a:cs typeface="Calibri"/>
                        </a:rPr>
                        <a:t>Sanctioned (Ha)</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rgbClr val="000000"/>
                          </a:solidFill>
                          <a:latin typeface="Cambria"/>
                          <a:ea typeface="Times New Roman"/>
                          <a:cs typeface="Calibri"/>
                        </a:rPr>
                        <a:t>Total </a:t>
                      </a:r>
                      <a:r>
                        <a:rPr lang="en-IN" sz="1800" dirty="0" smtClean="0">
                          <a:solidFill>
                            <a:srgbClr val="000000"/>
                          </a:solidFill>
                          <a:latin typeface="Cambria"/>
                          <a:ea typeface="Times New Roman"/>
                          <a:cs typeface="Calibri"/>
                        </a:rPr>
                        <a:t>Cost (Rs</a:t>
                      </a:r>
                      <a:r>
                        <a:rPr lang="en-IN" sz="1800" baseline="0" dirty="0" smtClean="0">
                          <a:solidFill>
                            <a:srgbClr val="000000"/>
                          </a:solidFill>
                          <a:latin typeface="Cambria"/>
                          <a:ea typeface="Times New Roman"/>
                          <a:cs typeface="Calibri"/>
                        </a:rPr>
                        <a:t> in </a:t>
                      </a:r>
                      <a:r>
                        <a:rPr lang="en-IN" sz="1800" baseline="0" dirty="0" err="1" smtClean="0">
                          <a:solidFill>
                            <a:srgbClr val="000000"/>
                          </a:solidFill>
                          <a:latin typeface="Cambria"/>
                          <a:ea typeface="Times New Roman"/>
                          <a:cs typeface="Calibri"/>
                        </a:rPr>
                        <a:t>Crores</a:t>
                      </a:r>
                      <a:r>
                        <a:rPr lang="en-IN" sz="1800" dirty="0" smtClean="0">
                          <a:solidFill>
                            <a:srgbClr val="000000"/>
                          </a:solidFill>
                          <a:latin typeface="Cambria"/>
                          <a:ea typeface="Times New Roman"/>
                          <a:cs typeface="Calibri"/>
                        </a:rPr>
                        <a:t>)</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rgbClr val="000000"/>
                          </a:solidFill>
                          <a:latin typeface="Cambria"/>
                          <a:ea typeface="Times New Roman"/>
                          <a:cs typeface="Calibri"/>
                        </a:rPr>
                        <a:t>Year of Completion</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smtClean="0">
                          <a:latin typeface="Cambria" pitchFamily="18" charset="0"/>
                          <a:ea typeface="Calibri"/>
                          <a:cs typeface="Times New Roman"/>
                        </a:rPr>
                        <a:t>Remarks</a:t>
                      </a:r>
                      <a:endParaRPr lang="en-IN" sz="1800" dirty="0">
                        <a:latin typeface="Cambria" pitchFamily="18" charset="0"/>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a:txBody>
                    <a:bodyPr/>
                    <a:lstStyle/>
                    <a:p>
                      <a:pPr algn="ctr">
                        <a:lnSpc>
                          <a:spcPct val="115000"/>
                        </a:lnSpc>
                        <a:spcAft>
                          <a:spcPts val="0"/>
                        </a:spcAft>
                      </a:pPr>
                      <a:r>
                        <a:rPr lang="en-US" sz="1800" dirty="0" smtClean="0">
                          <a:latin typeface="Calibri"/>
                          <a:ea typeface="Calibri"/>
                          <a:cs typeface="Times New Roman"/>
                        </a:rPr>
                        <a:t>1</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II</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2010-11</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26</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141859</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203.97</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2017-18</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smtClean="0">
                          <a:latin typeface="Cambria" pitchFamily="18" charset="0"/>
                          <a:ea typeface="Calibri"/>
                          <a:cs typeface="Times New Roman"/>
                        </a:rPr>
                        <a:t>Completed</a:t>
                      </a:r>
                      <a:endParaRPr lang="en-IN" sz="1800" dirty="0">
                        <a:latin typeface="Cambria" pitchFamily="18" charset="0"/>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a:txBody>
                    <a:bodyPr/>
                    <a:lstStyle/>
                    <a:p>
                      <a:pPr algn="ctr">
                        <a:lnSpc>
                          <a:spcPct val="115000"/>
                        </a:lnSpc>
                        <a:spcAft>
                          <a:spcPts val="0"/>
                        </a:spcAft>
                      </a:pPr>
                      <a:r>
                        <a:rPr lang="en-US" sz="1800" dirty="0" smtClean="0">
                          <a:latin typeface="Calibri"/>
                          <a:ea typeface="Calibri"/>
                          <a:cs typeface="Times New Roman"/>
                        </a:rPr>
                        <a:t>2</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III</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2011-12</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15</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82315</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106.86</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mn-lt"/>
                          <a:ea typeface="Calibri"/>
                          <a:cs typeface="Times New Roman"/>
                        </a:rPr>
                        <a:t>2018-19</a:t>
                      </a:r>
                      <a:endParaRPr lang="en-IN" sz="1800" dirty="0">
                        <a:latin typeface="+mn-lt"/>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en-IN" sz="1800" dirty="0" smtClean="0">
                          <a:latin typeface="Cambria" pitchFamily="18" charset="0"/>
                          <a:ea typeface="Calibri"/>
                          <a:cs typeface="Times New Roman"/>
                        </a:rPr>
                        <a:t>Ongoing</a:t>
                      </a:r>
                      <a:endParaRPr lang="en-IN" sz="1800" dirty="0">
                        <a:latin typeface="Cambria" pitchFamily="18" charset="0"/>
                        <a:ea typeface="Calibri"/>
                        <a:cs typeface="Times New Roman"/>
                      </a:endParaRPr>
                    </a:p>
                  </a:txBody>
                  <a:tcPr marL="59073" marR="59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a:txBody>
                    <a:bodyPr/>
                    <a:lstStyle/>
                    <a:p>
                      <a:pPr algn="ctr">
                        <a:lnSpc>
                          <a:spcPct val="115000"/>
                        </a:lnSpc>
                        <a:spcAft>
                          <a:spcPts val="0"/>
                        </a:spcAft>
                      </a:pPr>
                      <a:r>
                        <a:rPr lang="en-US" sz="1800" dirty="0" smtClean="0">
                          <a:latin typeface="Calibri"/>
                          <a:ea typeface="Calibri"/>
                          <a:cs typeface="Times New Roman"/>
                        </a:rPr>
                        <a:t>3</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IV</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2012-13</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96396</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129.27</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mn-lt"/>
                          <a:ea typeface="Calibri"/>
                          <a:cs typeface="Times New Roman"/>
                        </a:rPr>
                        <a:t>2019-20</a:t>
                      </a:r>
                      <a:endParaRPr lang="en-IN" sz="1800" dirty="0">
                        <a:latin typeface="+mn-lt"/>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a:txBody>
                    <a:bodyPr/>
                    <a:lstStyle/>
                    <a:p>
                      <a:pPr algn="ctr">
                        <a:lnSpc>
                          <a:spcPct val="115000"/>
                        </a:lnSpc>
                        <a:spcAft>
                          <a:spcPts val="0"/>
                        </a:spcAft>
                      </a:pPr>
                      <a:r>
                        <a:rPr lang="en-US" sz="1800" dirty="0" smtClean="0">
                          <a:latin typeface="Calibri"/>
                          <a:ea typeface="Calibri"/>
                          <a:cs typeface="Times New Roman"/>
                        </a:rPr>
                        <a:t>5</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V</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2013-14</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12</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51083</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69.26</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mn-lt"/>
                          <a:ea typeface="Calibri"/>
                          <a:cs typeface="Times New Roman"/>
                        </a:rPr>
                        <a:t>2020-21</a:t>
                      </a:r>
                      <a:endParaRPr lang="en-IN" sz="1800" dirty="0">
                        <a:latin typeface="+mn-lt"/>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a:txBody>
                    <a:bodyPr/>
                    <a:lstStyle/>
                    <a:p>
                      <a:pPr algn="ctr">
                        <a:lnSpc>
                          <a:spcPct val="115000"/>
                        </a:lnSpc>
                        <a:spcAft>
                          <a:spcPts val="0"/>
                        </a:spcAft>
                      </a:pPr>
                      <a:r>
                        <a:rPr lang="en-US" sz="1800" dirty="0" smtClean="0">
                          <a:latin typeface="Calibri"/>
                          <a:ea typeface="Calibri"/>
                          <a:cs typeface="Times New Roman"/>
                        </a:rPr>
                        <a:t>6</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VI</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2014-15</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10</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51333</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72.27</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2021-22</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44">
                <a:tc gridSpan="3">
                  <a:txBody>
                    <a:bodyPr/>
                    <a:lstStyle/>
                    <a:p>
                      <a:pPr algn="ctr">
                        <a:lnSpc>
                          <a:spcPct val="115000"/>
                        </a:lnSpc>
                        <a:spcAft>
                          <a:spcPts val="0"/>
                        </a:spcAft>
                      </a:pPr>
                      <a:r>
                        <a:rPr lang="en-US" sz="1800" dirty="0" smtClean="0">
                          <a:latin typeface="Calibri"/>
                          <a:ea typeface="Calibri"/>
                          <a:cs typeface="Times New Roman"/>
                        </a:rPr>
                        <a:t>Total</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83</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422987</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smtClean="0">
                          <a:latin typeface="Calibri"/>
                          <a:ea typeface="Calibri"/>
                          <a:cs typeface="Times New Roman"/>
                        </a:rPr>
                        <a:t>581.62</a:t>
                      </a: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800" dirty="0">
                        <a:latin typeface="Calibri"/>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IN" sz="1800" dirty="0">
                        <a:latin typeface="Cambria" pitchFamily="18" charset="0"/>
                        <a:ea typeface="Calibri"/>
                        <a:cs typeface="Times New Roman"/>
                      </a:endParaRPr>
                    </a:p>
                  </a:txBody>
                  <a:tcPr marL="59073" marR="59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9800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143000"/>
          </a:xfrm>
        </p:spPr>
        <p:txBody>
          <a:bodyPr>
            <a:noAutofit/>
          </a:bodyPr>
          <a:lstStyle/>
          <a:p>
            <a:pPr lvl="0" algn="just"/>
            <a:r>
              <a:rPr lang="en-IN" sz="2800" b="1" dirty="0" smtClean="0">
                <a:solidFill>
                  <a:srgbClr val="7030A0"/>
                </a:solidFill>
                <a:latin typeface="Cambria" pitchFamily="18" charset="0"/>
              </a:rPr>
              <a:t>5. Whether any third party evaluation has been done in the State of Kerala of the IWMP?  If so, what steps have been initiated with regard to the findings of the third party evaluation report?</a:t>
            </a:r>
            <a:r>
              <a:rPr lang="en-IN" sz="2800" dirty="0" smtClean="0">
                <a:solidFill>
                  <a:srgbClr val="7030A0"/>
                </a:solidFill>
                <a:latin typeface="Cambria" pitchFamily="18" charset="0"/>
              </a:rPr>
              <a:t/>
            </a:r>
            <a:br>
              <a:rPr lang="en-IN" sz="2800" dirty="0" smtClean="0">
                <a:solidFill>
                  <a:srgbClr val="7030A0"/>
                </a:solidFill>
                <a:latin typeface="Cambria" pitchFamily="18" charset="0"/>
              </a:rPr>
            </a:br>
            <a:endParaRPr lang="en-IN" sz="2800" dirty="0">
              <a:solidFill>
                <a:srgbClr val="7030A0"/>
              </a:solidFill>
              <a:latin typeface="Cambria" pitchFamily="18" charset="0"/>
            </a:endParaRPr>
          </a:p>
        </p:txBody>
      </p:sp>
      <p:sp>
        <p:nvSpPr>
          <p:cNvPr id="3" name="Content Placeholder 2"/>
          <p:cNvSpPr>
            <a:spLocks noGrp="1"/>
          </p:cNvSpPr>
          <p:nvPr>
            <p:ph idx="1"/>
          </p:nvPr>
        </p:nvSpPr>
        <p:spPr>
          <a:xfrm>
            <a:off x="304800" y="1943088"/>
            <a:ext cx="8382000" cy="3771912"/>
          </a:xfrm>
        </p:spPr>
        <p:txBody>
          <a:bodyPr>
            <a:normAutofit fontScale="85000" lnSpcReduction="10000"/>
          </a:bodyPr>
          <a:lstStyle/>
          <a:p>
            <a:pPr algn="just">
              <a:lnSpc>
                <a:spcPct val="150000"/>
              </a:lnSpc>
              <a:buNone/>
            </a:pPr>
            <a:r>
              <a:rPr lang="en-IN" sz="2800" dirty="0" smtClean="0">
                <a:latin typeface="Cambria" pitchFamily="18" charset="0"/>
              </a:rPr>
              <a:t>	Yes,</a:t>
            </a:r>
          </a:p>
          <a:p>
            <a:pPr lvl="0" algn="just">
              <a:lnSpc>
                <a:spcPct val="150000"/>
              </a:lnSpc>
              <a:buNone/>
            </a:pPr>
            <a:r>
              <a:rPr lang="en-US" sz="2800" dirty="0" smtClean="0">
                <a:latin typeface="Cambria" pitchFamily="18" charset="0"/>
              </a:rPr>
              <a:t>    		We have already entrusted Centre for Water Resources Development and Management (CWRDM) as the third party evaluator for conducting the end line evaluation of PMKSY-WDC Projects in Kerala.  SLNA had executed </a:t>
            </a:r>
            <a:r>
              <a:rPr lang="en-US" sz="2800" dirty="0" err="1" smtClean="0">
                <a:latin typeface="Cambria" pitchFamily="18" charset="0"/>
              </a:rPr>
              <a:t>MoU</a:t>
            </a:r>
            <a:r>
              <a:rPr lang="en-US" sz="2800" dirty="0" smtClean="0">
                <a:latin typeface="Cambria" pitchFamily="18" charset="0"/>
              </a:rPr>
              <a:t> with CWRDM on 25.10.2018.  The evaluation process is going on.</a:t>
            </a:r>
            <a:endParaRPr lang="en-IN" sz="2800" dirty="0">
              <a:latin typeface="Cambria" pitchFamily="18" charset="0"/>
            </a:endParaRPr>
          </a:p>
        </p:txBody>
      </p:sp>
    </p:spTree>
    <p:extLst>
      <p:ext uri="{BB962C8B-B14F-4D97-AF65-F5344CB8AC3E}">
        <p14:creationId xmlns:p14="http://schemas.microsoft.com/office/powerpoint/2010/main" xmlns="" val="357676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09600"/>
            <a:ext cx="8858280" cy="1500198"/>
          </a:xfrm>
        </p:spPr>
        <p:txBody>
          <a:bodyPr>
            <a:noAutofit/>
          </a:bodyPr>
          <a:lstStyle/>
          <a:p>
            <a:pPr lvl="0" algn="l"/>
            <a:r>
              <a:rPr lang="en-IN" sz="2800" b="1" dirty="0" smtClean="0">
                <a:solidFill>
                  <a:srgbClr val="7030A0"/>
                </a:solidFill>
                <a:latin typeface="Cambria" pitchFamily="18" charset="0"/>
              </a:rPr>
              <a:t>6. Information/suggestion/experience you may like to share with the Committee</a:t>
            </a:r>
            <a:br>
              <a:rPr lang="en-IN" sz="2800" b="1" dirty="0" smtClean="0">
                <a:solidFill>
                  <a:srgbClr val="7030A0"/>
                </a:solidFill>
                <a:latin typeface="Cambria" pitchFamily="18" charset="0"/>
              </a:rPr>
            </a:br>
            <a:endParaRPr lang="en-IN" sz="2800" b="1" dirty="0">
              <a:solidFill>
                <a:srgbClr val="7030A0"/>
              </a:solidFill>
              <a:latin typeface="Cambria" pitchFamily="18" charset="0"/>
            </a:endParaRPr>
          </a:p>
        </p:txBody>
      </p:sp>
      <p:sp>
        <p:nvSpPr>
          <p:cNvPr id="3" name="Content Placeholder 2"/>
          <p:cNvSpPr>
            <a:spLocks noGrp="1"/>
          </p:cNvSpPr>
          <p:nvPr>
            <p:ph idx="1"/>
          </p:nvPr>
        </p:nvSpPr>
        <p:spPr>
          <a:xfrm>
            <a:off x="381000" y="2209800"/>
            <a:ext cx="8229600" cy="3962400"/>
          </a:xfrm>
        </p:spPr>
        <p:txBody>
          <a:bodyPr>
            <a:normAutofit fontScale="70000" lnSpcReduction="20000"/>
          </a:bodyPr>
          <a:lstStyle/>
          <a:p>
            <a:pPr algn="just">
              <a:lnSpc>
                <a:spcPct val="170000"/>
              </a:lnSpc>
              <a:buNone/>
            </a:pPr>
            <a:r>
              <a:rPr lang="en-IN" dirty="0" smtClean="0">
                <a:latin typeface="Cambria" pitchFamily="18" charset="0"/>
              </a:rPr>
              <a:t>      In Kerala 14 projects falling under Batch-IV, V &amp; VI are transferred to State’s Budget.  Since Kerala is facing a critical situation due to recent floods, the chances of getting funds for the implementation of the 14 Projects from the State’s budget is in doubt.  Hence all the 14 projects which are already in the work phase of implementation may also be allowed to continue utilising both Central and State share</a:t>
            </a:r>
            <a:endParaRPr lang="en-IN" dirty="0">
              <a:latin typeface="Cambria" pitchFamily="18" charset="0"/>
            </a:endParaRPr>
          </a:p>
        </p:txBody>
      </p:sp>
    </p:spTree>
    <p:extLst>
      <p:ext uri="{BB962C8B-B14F-4D97-AF65-F5344CB8AC3E}">
        <p14:creationId xmlns:p14="http://schemas.microsoft.com/office/powerpoint/2010/main" xmlns="" val="250884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286000"/>
          </a:xfrm>
        </p:spPr>
        <p:txBody>
          <a:bodyPr>
            <a:noAutofit/>
          </a:bodyPr>
          <a:lstStyle/>
          <a:p>
            <a:r>
              <a:rPr lang="en-US" sz="6000" b="1" dirty="0" smtClean="0">
                <a:solidFill>
                  <a:srgbClr val="0000FF"/>
                </a:solidFill>
                <a:effectLst>
                  <a:outerShdw blurRad="38100" dist="38100" dir="2700000" algn="tl">
                    <a:srgbClr val="000000">
                      <a:alpha val="43137"/>
                    </a:srgbClr>
                  </a:outerShdw>
                </a:effectLst>
                <a:latin typeface="Cambria" pitchFamily="18" charset="0"/>
              </a:rPr>
              <a:t>SOME INITIATIVES UNDER PMKSY (ERSTWHILE IWMP)</a:t>
            </a:r>
            <a:endParaRPr lang="en-US" sz="6000" b="1" dirty="0">
              <a:solidFill>
                <a:srgbClr val="0000FF"/>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C:\Users\user\Desktop\Stream bank protection.png"/>
          <p:cNvPicPr>
            <a:picLocks noGrp="1" noChangeAspect="1" noChangeArrowheads="1"/>
          </p:cNvPicPr>
          <p:nvPr>
            <p:ph idx="1"/>
          </p:nvPr>
        </p:nvPicPr>
        <p:blipFill>
          <a:blip r:embed="rId2"/>
          <a:srcRect/>
          <a:stretch>
            <a:fillRect/>
          </a:stretch>
        </p:blipFill>
        <p:spPr>
          <a:xfrm>
            <a:off x="228600" y="1752599"/>
            <a:ext cx="8229600" cy="4816977"/>
          </a:xfrm>
          <a:noFill/>
          <a:ln>
            <a:solidFill>
              <a:srgbClr val="6600FF"/>
            </a:solidFill>
          </a:ln>
        </p:spPr>
      </p:pic>
      <p:sp>
        <p:nvSpPr>
          <p:cNvPr id="4" name="Title 3"/>
          <p:cNvSpPr>
            <a:spLocks noGrp="1"/>
          </p:cNvSpPr>
          <p:nvPr>
            <p:ph type="title"/>
          </p:nvPr>
        </p:nvSpPr>
        <p:spPr>
          <a:xfrm>
            <a:off x="0" y="274638"/>
            <a:ext cx="8991600" cy="1477962"/>
          </a:xfrm>
        </p:spPr>
        <p:txBody>
          <a:bodyPr/>
          <a:lstStyle/>
          <a:p>
            <a:r>
              <a:rPr lang="en-US" sz="3200" dirty="0" smtClean="0">
                <a:latin typeface="Cambria" pitchFamily="18" charset="0"/>
              </a:rPr>
              <a:t>Kannur-IWMP-6/2014-15, </a:t>
            </a:r>
            <a:r>
              <a:rPr lang="en-US" sz="3200" dirty="0" err="1" smtClean="0">
                <a:latin typeface="Cambria" pitchFamily="18" charset="0"/>
              </a:rPr>
              <a:t>Thaliparamb</a:t>
            </a:r>
            <a:r>
              <a:rPr lang="en-US" sz="3200" dirty="0" smtClean="0">
                <a:latin typeface="Cambria" pitchFamily="18" charset="0"/>
              </a:rPr>
              <a:t> Block, Stream Bank Protection </a:t>
            </a:r>
            <a:endParaRPr lang="en-US" sz="3200" dirty="0">
              <a:latin typeface="Cambria"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VCB Kanaram Vayal.png"/>
          <p:cNvPicPr>
            <a:picLocks noChangeAspect="1" noChangeArrowheads="1"/>
          </p:cNvPicPr>
          <p:nvPr/>
        </p:nvPicPr>
        <p:blipFill>
          <a:blip r:embed="rId2"/>
          <a:srcRect/>
          <a:stretch>
            <a:fillRect/>
          </a:stretch>
        </p:blipFill>
        <p:spPr bwMode="auto">
          <a:xfrm>
            <a:off x="0" y="1295400"/>
            <a:ext cx="511561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7" name="Picture 2" descr="C:\Users\user\Desktop\VCB Kannankai.png"/>
          <p:cNvPicPr>
            <a:picLocks noGrp="1" noChangeAspect="1" noChangeArrowheads="1"/>
          </p:cNvPicPr>
          <p:nvPr>
            <p:ph idx="1"/>
          </p:nvPr>
        </p:nvPicPr>
        <p:blipFill>
          <a:blip r:embed="rId3"/>
          <a:srcRect b="32639"/>
          <a:stretch>
            <a:fillRect/>
          </a:stretch>
        </p:blipFill>
        <p:spPr>
          <a:xfrm>
            <a:off x="2762250" y="3198813"/>
            <a:ext cx="6381750" cy="3659187"/>
          </a:xfrm>
          <a:noFill/>
          <a:ln>
            <a:solidFill>
              <a:srgbClr val="FF0000"/>
            </a:solidFill>
          </a:ln>
        </p:spPr>
      </p:pic>
      <p:sp>
        <p:nvSpPr>
          <p:cNvPr id="4" name="Title 3"/>
          <p:cNvSpPr>
            <a:spLocks noGrp="1"/>
          </p:cNvSpPr>
          <p:nvPr>
            <p:ph type="title"/>
          </p:nvPr>
        </p:nvSpPr>
        <p:spPr>
          <a:xfrm>
            <a:off x="381000" y="274638"/>
            <a:ext cx="8305800" cy="715962"/>
          </a:xfrm>
        </p:spPr>
        <p:txBody>
          <a:bodyPr>
            <a:normAutofit fontScale="90000"/>
          </a:bodyPr>
          <a:lstStyle/>
          <a:p>
            <a:r>
              <a:rPr lang="en-US" sz="2800" dirty="0" smtClean="0">
                <a:latin typeface="Cambria" pitchFamily="18" charset="0"/>
              </a:rPr>
              <a:t>Kannur-IWMP-6/2014-15</a:t>
            </a:r>
            <a:br>
              <a:rPr lang="en-US" sz="2800" dirty="0" smtClean="0">
                <a:latin typeface="Cambria" pitchFamily="18" charset="0"/>
              </a:rPr>
            </a:br>
            <a:r>
              <a:rPr lang="en-US" sz="2800" dirty="0" smtClean="0">
                <a:latin typeface="Cambria" pitchFamily="18" charset="0"/>
              </a:rPr>
              <a:t>VCB Construction-</a:t>
            </a:r>
            <a:r>
              <a:rPr lang="en-US" sz="2800" dirty="0" err="1" smtClean="0">
                <a:latin typeface="Cambria" pitchFamily="18" charset="0"/>
              </a:rPr>
              <a:t>Thaliparamba</a:t>
            </a:r>
            <a:r>
              <a:rPr lang="en-US" sz="2800" dirty="0" smtClean="0">
                <a:latin typeface="Cambria" pitchFamily="18" charset="0"/>
              </a:rPr>
              <a:t> Block</a:t>
            </a:r>
            <a:endParaRPr lang="en-US" sz="2800" dirty="0">
              <a:latin typeface="Cambria"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01100" cy="1543050"/>
          </a:xfrm>
        </p:spPr>
        <p:txBody>
          <a:bodyPr>
            <a:noAutofit/>
          </a:bodyPr>
          <a:lstStyle/>
          <a:p>
            <a:pPr algn="ctr">
              <a:buNone/>
            </a:pPr>
            <a:r>
              <a:rPr lang="en-US" b="1" dirty="0" smtClean="0">
                <a:solidFill>
                  <a:srgbClr val="004CBC"/>
                </a:solidFill>
                <a:latin typeface="Cambria" pitchFamily="18" charset="0"/>
                <a:ea typeface="Times New Roman"/>
              </a:rPr>
              <a:t>Spring Protection work </a:t>
            </a:r>
            <a:r>
              <a:rPr lang="en-US" b="1" dirty="0" err="1" smtClean="0">
                <a:solidFill>
                  <a:srgbClr val="004CBC"/>
                </a:solidFill>
                <a:latin typeface="Cambria" pitchFamily="18" charset="0"/>
                <a:ea typeface="Times New Roman"/>
              </a:rPr>
              <a:t>Chirakkara</a:t>
            </a:r>
            <a:r>
              <a:rPr lang="en-US" b="1" dirty="0" smtClean="0">
                <a:solidFill>
                  <a:srgbClr val="004CBC"/>
                </a:solidFill>
                <a:latin typeface="Cambria" pitchFamily="18" charset="0"/>
                <a:ea typeface="Times New Roman"/>
              </a:rPr>
              <a:t> GP. </a:t>
            </a:r>
            <a:r>
              <a:rPr lang="en-US" b="1" dirty="0" err="1" smtClean="0">
                <a:solidFill>
                  <a:srgbClr val="004CBC"/>
                </a:solidFill>
                <a:latin typeface="Cambria" pitchFamily="18" charset="0"/>
                <a:ea typeface="Times New Roman"/>
              </a:rPr>
              <a:t>Ithikkara</a:t>
            </a:r>
            <a:r>
              <a:rPr lang="en-US" b="1" dirty="0" smtClean="0">
                <a:solidFill>
                  <a:srgbClr val="004CBC"/>
                </a:solidFill>
                <a:latin typeface="Cambria" pitchFamily="18" charset="0"/>
                <a:ea typeface="Times New Roman"/>
              </a:rPr>
              <a:t> , </a:t>
            </a:r>
            <a:r>
              <a:rPr lang="en-US" b="1" dirty="0" err="1" smtClean="0">
                <a:solidFill>
                  <a:srgbClr val="004CBC"/>
                </a:solidFill>
                <a:latin typeface="Cambria" pitchFamily="18" charset="0"/>
                <a:ea typeface="Times New Roman"/>
              </a:rPr>
              <a:t>Kollam</a:t>
            </a:r>
            <a:r>
              <a:rPr lang="en-US" b="1" dirty="0" smtClean="0">
                <a:solidFill>
                  <a:srgbClr val="004CBC"/>
                </a:solidFill>
                <a:latin typeface="Cambria" pitchFamily="18" charset="0"/>
                <a:ea typeface="Times New Roman"/>
              </a:rPr>
              <a:t> district</a:t>
            </a:r>
            <a:endParaRPr lang="en-IN" b="1" dirty="0">
              <a:solidFill>
                <a:srgbClr val="004CBC"/>
              </a:solidFill>
              <a:latin typeface="Cambria" pitchFamily="18" charset="0"/>
            </a:endParaRPr>
          </a:p>
        </p:txBody>
      </p:sp>
      <p:sp>
        <p:nvSpPr>
          <p:cNvPr id="5" name="TextBox 4"/>
          <p:cNvSpPr txBox="1"/>
          <p:nvPr/>
        </p:nvSpPr>
        <p:spPr>
          <a:xfrm>
            <a:off x="5105400" y="3472458"/>
            <a:ext cx="3505200" cy="2554545"/>
          </a:xfrm>
          <a:prstGeom prst="rect">
            <a:avLst/>
          </a:prstGeom>
          <a:noFill/>
        </p:spPr>
        <p:txBody>
          <a:bodyPr wrap="square" rtlCol="0">
            <a:spAutoFit/>
          </a:bodyPr>
          <a:lstStyle/>
          <a:p>
            <a:pPr algn="just"/>
            <a:r>
              <a:rPr lang="en-US" dirty="0" smtClean="0">
                <a:latin typeface="Times New Roman"/>
                <a:ea typeface="Times New Roman"/>
              </a:rPr>
              <a:t>The work is the construction of retaining wall around a natural spring through a pipe so that the water can be used for domestic as well as irrigation purposes. Drainage is also provided for the outflow of excess water. </a:t>
            </a:r>
            <a:r>
              <a:rPr lang="en-IN" sz="1600" dirty="0" smtClean="0">
                <a:latin typeface="Times New Roman"/>
                <a:ea typeface="Times New Roman"/>
              </a:rPr>
              <a:t/>
            </a:r>
            <a:br>
              <a:rPr lang="en-IN" sz="1600" dirty="0" smtClean="0">
                <a:latin typeface="Times New Roman"/>
                <a:ea typeface="Times New Roman"/>
              </a:rPr>
            </a:br>
            <a:r>
              <a:rPr lang="en-US" sz="1600" dirty="0" smtClean="0">
                <a:latin typeface="Times New Roman"/>
                <a:ea typeface="Times New Roman"/>
              </a:rPr>
              <a:t> </a:t>
            </a:r>
            <a:r>
              <a:rPr lang="en-IN" sz="1600" dirty="0" smtClean="0">
                <a:latin typeface="Times New Roman"/>
                <a:ea typeface="Times New Roman"/>
              </a:rPr>
              <a:t/>
            </a:r>
            <a:br>
              <a:rPr lang="en-IN" sz="1600" dirty="0" smtClean="0">
                <a:latin typeface="Times New Roman"/>
                <a:ea typeface="Times New Roman"/>
              </a:rPr>
            </a:br>
            <a:endParaRPr lang="en-IN" dirty="0"/>
          </a:p>
        </p:txBody>
      </p:sp>
      <p:pic>
        <p:nvPicPr>
          <p:cNvPr id="5122" name="Picture 2" descr="C:\Users\accounts\AppData\Local\Temp\Rar$DR30.347\1st stage MeenaduII(14-03-2013).jpg"/>
          <p:cNvPicPr>
            <a:picLocks noChangeAspect="1" noChangeArrowheads="1"/>
          </p:cNvPicPr>
          <p:nvPr/>
        </p:nvPicPr>
        <p:blipFill>
          <a:blip r:embed="rId2" cstate="print"/>
          <a:srcRect/>
          <a:stretch>
            <a:fillRect/>
          </a:stretch>
        </p:blipFill>
        <p:spPr bwMode="auto">
          <a:xfrm>
            <a:off x="338947" y="1257300"/>
            <a:ext cx="2621760" cy="1967550"/>
          </a:xfrm>
          <a:prstGeom prst="rect">
            <a:avLst/>
          </a:prstGeom>
          <a:noFill/>
        </p:spPr>
      </p:pic>
      <p:pic>
        <p:nvPicPr>
          <p:cNvPr id="5123" name="Picture 3" descr="C:\Users\accounts\AppData\Local\Temp\Rar$DR30.347\2nd stage Meenad II (30.03.2013).jpg"/>
          <p:cNvPicPr>
            <a:picLocks noChangeAspect="1" noChangeArrowheads="1"/>
          </p:cNvPicPr>
          <p:nvPr/>
        </p:nvPicPr>
        <p:blipFill>
          <a:blip r:embed="rId3" cstate="print"/>
          <a:srcRect/>
          <a:stretch>
            <a:fillRect/>
          </a:stretch>
        </p:blipFill>
        <p:spPr bwMode="auto">
          <a:xfrm>
            <a:off x="3175000" y="1276350"/>
            <a:ext cx="2623400" cy="1967550"/>
          </a:xfrm>
          <a:prstGeom prst="rect">
            <a:avLst/>
          </a:prstGeom>
          <a:noFill/>
        </p:spPr>
      </p:pic>
      <p:pic>
        <p:nvPicPr>
          <p:cNvPr id="5124" name="Picture 4" descr="C:\Users\accounts\AppData\Local\Temp\Rar$DR30.347\3rd stage Meenadu II(16.04.2013).jpg"/>
          <p:cNvPicPr>
            <a:picLocks noChangeAspect="1" noChangeArrowheads="1"/>
          </p:cNvPicPr>
          <p:nvPr/>
        </p:nvPicPr>
        <p:blipFill>
          <a:blip r:embed="rId4" cstate="print"/>
          <a:srcRect/>
          <a:stretch>
            <a:fillRect/>
          </a:stretch>
        </p:blipFill>
        <p:spPr bwMode="auto">
          <a:xfrm>
            <a:off x="5958697" y="1290000"/>
            <a:ext cx="2621760" cy="1967550"/>
          </a:xfrm>
          <a:prstGeom prst="rect">
            <a:avLst/>
          </a:prstGeom>
          <a:noFill/>
        </p:spPr>
      </p:pic>
      <p:pic>
        <p:nvPicPr>
          <p:cNvPr id="1026" name="Picture 2" descr="C:\Users\Administrator\Desktop\New folder\EPA.JPG"/>
          <p:cNvPicPr>
            <a:picLocks noChangeAspect="1" noChangeArrowheads="1"/>
          </p:cNvPicPr>
          <p:nvPr/>
        </p:nvPicPr>
        <p:blipFill>
          <a:blip r:embed="rId5" cstate="print"/>
          <a:srcRect/>
          <a:stretch>
            <a:fillRect/>
          </a:stretch>
        </p:blipFill>
        <p:spPr bwMode="auto">
          <a:xfrm>
            <a:off x="304800" y="3333750"/>
            <a:ext cx="4572000" cy="3429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b="1" dirty="0" smtClean="0">
                <a:solidFill>
                  <a:srgbClr val="0000FF"/>
                </a:solidFill>
                <a:latin typeface="Cambria" pitchFamily="18" charset="0"/>
              </a:rPr>
              <a:t>Trivandrum-IWMP-2/2011-12 </a:t>
            </a:r>
            <a:r>
              <a:rPr lang="en-US" sz="2800" b="1" dirty="0" err="1" smtClean="0">
                <a:solidFill>
                  <a:srgbClr val="0000FF"/>
                </a:solidFill>
                <a:latin typeface="Cambria" pitchFamily="18" charset="0"/>
              </a:rPr>
              <a:t>Chirayinkeezh</a:t>
            </a:r>
            <a:r>
              <a:rPr lang="en-US" sz="2800" b="1" dirty="0" smtClean="0">
                <a:solidFill>
                  <a:srgbClr val="0000FF"/>
                </a:solidFill>
                <a:latin typeface="Cambria" pitchFamily="18" charset="0"/>
              </a:rPr>
              <a:t> Block</a:t>
            </a:r>
            <a:r>
              <a:rPr lang="en-IN" sz="2800" dirty="0" smtClean="0">
                <a:solidFill>
                  <a:srgbClr val="0000FF"/>
                </a:solidFill>
                <a:latin typeface="Cambria" pitchFamily="18" charset="0"/>
              </a:rPr>
              <a:t>:-</a:t>
            </a:r>
            <a:r>
              <a:rPr lang="en-US" sz="2800" b="1" dirty="0" smtClean="0">
                <a:solidFill>
                  <a:srgbClr val="0000FF"/>
                </a:solidFill>
                <a:latin typeface="Cambria" pitchFamily="18" charset="0"/>
              </a:rPr>
              <a:t>  Renovation of </a:t>
            </a:r>
            <a:r>
              <a:rPr lang="en-US" sz="2800" b="1" dirty="0" err="1" smtClean="0">
                <a:solidFill>
                  <a:srgbClr val="0000FF"/>
                </a:solidFill>
                <a:latin typeface="Cambria" pitchFamily="18" charset="0"/>
              </a:rPr>
              <a:t>Pirappankad</a:t>
            </a:r>
            <a:r>
              <a:rPr lang="en-US" sz="2800" b="1" dirty="0" smtClean="0">
                <a:solidFill>
                  <a:srgbClr val="0000FF"/>
                </a:solidFill>
                <a:latin typeface="Cambria" pitchFamily="18" charset="0"/>
              </a:rPr>
              <a:t> </a:t>
            </a:r>
            <a:r>
              <a:rPr lang="en-US" sz="2800" b="1" dirty="0" err="1" smtClean="0">
                <a:solidFill>
                  <a:srgbClr val="0000FF"/>
                </a:solidFill>
                <a:latin typeface="Cambria" pitchFamily="18" charset="0"/>
              </a:rPr>
              <a:t>ela</a:t>
            </a:r>
            <a:r>
              <a:rPr lang="en-US" sz="2800" b="1" dirty="0" smtClean="0">
                <a:solidFill>
                  <a:srgbClr val="0000FF"/>
                </a:solidFill>
                <a:latin typeface="Cambria" pitchFamily="18" charset="0"/>
              </a:rPr>
              <a:t> </a:t>
            </a:r>
            <a:r>
              <a:rPr lang="en-US" sz="2800" b="1" dirty="0" err="1" smtClean="0">
                <a:solidFill>
                  <a:srgbClr val="0000FF"/>
                </a:solidFill>
                <a:latin typeface="Cambria" pitchFamily="18" charset="0"/>
              </a:rPr>
              <a:t>checkdam</a:t>
            </a:r>
            <a:r>
              <a:rPr lang="en-US" sz="2800" b="1" dirty="0" smtClean="0">
                <a:solidFill>
                  <a:srgbClr val="0000FF"/>
                </a:solidFill>
                <a:latin typeface="Cambria" pitchFamily="18" charset="0"/>
              </a:rPr>
              <a:t> for paddy and vegetable cultivation.</a:t>
            </a:r>
            <a:r>
              <a:rPr lang="en-US" sz="2800" dirty="0" smtClean="0">
                <a:solidFill>
                  <a:srgbClr val="0000FF"/>
                </a:solidFill>
                <a:latin typeface="Cambria" pitchFamily="18" charset="0"/>
              </a:rPr>
              <a:t/>
            </a:r>
            <a:br>
              <a:rPr lang="en-US" sz="2800" dirty="0" smtClean="0">
                <a:solidFill>
                  <a:srgbClr val="0000FF"/>
                </a:solidFill>
                <a:latin typeface="Cambria" pitchFamily="18" charset="0"/>
              </a:rPr>
            </a:br>
            <a:endParaRPr lang="en-US" sz="2800" dirty="0">
              <a:solidFill>
                <a:srgbClr val="0000FF"/>
              </a:solidFill>
              <a:latin typeface="Cambria" pitchFamily="18" charset="0"/>
            </a:endParaRPr>
          </a:p>
        </p:txBody>
      </p:sp>
      <p:pic>
        <p:nvPicPr>
          <p:cNvPr id="3074" name="Picture 2" descr="C:\Users\Administrator\Desktop\New folder\TRIVANDRUM.jpg"/>
          <p:cNvPicPr>
            <a:picLocks noChangeAspect="1" noChangeArrowheads="1"/>
          </p:cNvPicPr>
          <p:nvPr/>
        </p:nvPicPr>
        <p:blipFill>
          <a:blip r:embed="rId2"/>
          <a:srcRect/>
          <a:stretch>
            <a:fillRect/>
          </a:stretch>
        </p:blipFill>
        <p:spPr bwMode="auto">
          <a:xfrm>
            <a:off x="76200" y="1371600"/>
            <a:ext cx="5943600" cy="4267200"/>
          </a:xfrm>
          <a:prstGeom prst="rect">
            <a:avLst/>
          </a:prstGeom>
          <a:noFill/>
        </p:spPr>
      </p:pic>
      <p:pic>
        <p:nvPicPr>
          <p:cNvPr id="4" name="Picture 3" descr="C:\Users\user\Desktop\Picture3.jpg"/>
          <p:cNvPicPr/>
          <p:nvPr/>
        </p:nvPicPr>
        <p:blipFill>
          <a:blip r:embed="rId3" cstate="print"/>
          <a:srcRect/>
          <a:stretch>
            <a:fillRect/>
          </a:stretch>
        </p:blipFill>
        <p:spPr bwMode="auto">
          <a:xfrm>
            <a:off x="6019800" y="4572000"/>
            <a:ext cx="3124200" cy="2286000"/>
          </a:xfrm>
          <a:prstGeom prst="rect">
            <a:avLst/>
          </a:prstGeom>
          <a:noFill/>
          <a:ln w="9525">
            <a:noFill/>
            <a:miter lim="800000"/>
            <a:headEnd/>
            <a:tailEnd/>
          </a:ln>
        </p:spPr>
      </p:pic>
      <p:sp>
        <p:nvSpPr>
          <p:cNvPr id="5" name="TextBox 4"/>
          <p:cNvSpPr txBox="1"/>
          <p:nvPr/>
        </p:nvSpPr>
        <p:spPr>
          <a:xfrm>
            <a:off x="5105400" y="6248400"/>
            <a:ext cx="967957" cy="400110"/>
          </a:xfrm>
          <a:prstGeom prst="rect">
            <a:avLst/>
          </a:prstGeom>
          <a:noFill/>
        </p:spPr>
        <p:txBody>
          <a:bodyPr wrap="none" rtlCol="0">
            <a:spAutoFit/>
          </a:bodyPr>
          <a:lstStyle/>
          <a:p>
            <a:r>
              <a:rPr lang="en-US" sz="2000" b="1" dirty="0" smtClean="0">
                <a:latin typeface="Cambria" pitchFamily="18" charset="0"/>
              </a:rPr>
              <a:t>Before</a:t>
            </a:r>
            <a:endParaRPr lang="en-US" sz="2000" b="1" dirty="0">
              <a:latin typeface="Cambria" pitchFamily="18" charset="0"/>
            </a:endParaRPr>
          </a:p>
        </p:txBody>
      </p:sp>
      <p:sp>
        <p:nvSpPr>
          <p:cNvPr id="2049" name="Rectangle 1"/>
          <p:cNvSpPr>
            <a:spLocks noChangeArrowheads="1"/>
          </p:cNvSpPr>
          <p:nvPr/>
        </p:nvSpPr>
        <p:spPr bwMode="auto">
          <a:xfrm>
            <a:off x="6096000" y="2057400"/>
            <a:ext cx="3048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Iwmp</a:t>
            </a:r>
            <a:r>
              <a:rPr kumimoji="0" lang="en-US"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amount</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T.S Amount = Rs.350000/-</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Bill Amount = Rs.182445/-</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Convergance</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MGNREGS = 150 </a:t>
            </a:r>
            <a:r>
              <a:rPr kumimoji="0" lang="en-US" sz="16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mandays</a:t>
            </a: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Agricultural department  = Rs.20480/-</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p:txBody>
      </p:sp>
      <p:sp>
        <p:nvSpPr>
          <p:cNvPr id="7" name="TextBox 6"/>
          <p:cNvSpPr txBox="1"/>
          <p:nvPr/>
        </p:nvSpPr>
        <p:spPr>
          <a:xfrm>
            <a:off x="2667000" y="4724400"/>
            <a:ext cx="1066800" cy="461665"/>
          </a:xfrm>
          <a:prstGeom prst="rect">
            <a:avLst/>
          </a:prstGeom>
          <a:noFill/>
        </p:spPr>
        <p:txBody>
          <a:bodyPr wrap="square" rtlCol="0">
            <a:spAutoFit/>
          </a:bodyPr>
          <a:lstStyle/>
          <a:p>
            <a:r>
              <a:rPr lang="en-US" sz="2400" b="1" dirty="0" smtClean="0">
                <a:latin typeface="Cambria" pitchFamily="18" charset="0"/>
              </a:rPr>
              <a:t>After</a:t>
            </a:r>
            <a:endParaRPr lang="en-US" sz="2400" b="1" dirty="0">
              <a:latin typeface="Cambria"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143000"/>
          </a:xfrm>
        </p:spPr>
        <p:txBody>
          <a:bodyPr>
            <a:noAutofit/>
          </a:bodyPr>
          <a:lstStyle/>
          <a:p>
            <a:r>
              <a:rPr lang="en-US" sz="2800" b="1" dirty="0" smtClean="0">
                <a:solidFill>
                  <a:srgbClr val="0000FF"/>
                </a:solidFill>
                <a:latin typeface="Cambria" pitchFamily="18" charset="0"/>
              </a:rPr>
              <a:t>Trivandrum-IWMP-2/2011-12 </a:t>
            </a:r>
            <a:r>
              <a:rPr lang="en-US" sz="2800" b="1" dirty="0" err="1" smtClean="0">
                <a:solidFill>
                  <a:srgbClr val="0000FF"/>
                </a:solidFill>
                <a:latin typeface="Cambria" pitchFamily="18" charset="0"/>
              </a:rPr>
              <a:t>Chirayinkeezh</a:t>
            </a:r>
            <a:r>
              <a:rPr lang="en-US" sz="2800" b="1" dirty="0" smtClean="0">
                <a:solidFill>
                  <a:srgbClr val="0000FF"/>
                </a:solidFill>
                <a:latin typeface="Cambria" pitchFamily="18" charset="0"/>
              </a:rPr>
              <a:t> Block</a:t>
            </a:r>
            <a:r>
              <a:rPr lang="en-IN" sz="2800" dirty="0" smtClean="0">
                <a:solidFill>
                  <a:srgbClr val="0000FF"/>
                </a:solidFill>
                <a:latin typeface="Cambria" pitchFamily="18" charset="0"/>
              </a:rPr>
              <a:t>:-</a:t>
            </a:r>
            <a:r>
              <a:rPr lang="en-US" sz="2800" b="1" dirty="0" smtClean="0">
                <a:solidFill>
                  <a:srgbClr val="0000FF"/>
                </a:solidFill>
                <a:latin typeface="Cambria" pitchFamily="18" charset="0"/>
              </a:rPr>
              <a:t>  Renovation of </a:t>
            </a:r>
            <a:r>
              <a:rPr lang="en-US" sz="2800" b="1" dirty="0" err="1" smtClean="0">
                <a:solidFill>
                  <a:srgbClr val="0000FF"/>
                </a:solidFill>
                <a:latin typeface="Cambria" pitchFamily="18" charset="0"/>
              </a:rPr>
              <a:t>Parayathukonam</a:t>
            </a:r>
            <a:r>
              <a:rPr lang="en-US" sz="2800" b="1" dirty="0" smtClean="0">
                <a:solidFill>
                  <a:srgbClr val="0000FF"/>
                </a:solidFill>
                <a:latin typeface="Cambria" pitchFamily="18" charset="0"/>
              </a:rPr>
              <a:t> </a:t>
            </a:r>
            <a:r>
              <a:rPr lang="en-US" sz="2800" b="1" dirty="0" err="1" smtClean="0">
                <a:solidFill>
                  <a:srgbClr val="0000FF"/>
                </a:solidFill>
                <a:latin typeface="Cambria" pitchFamily="18" charset="0"/>
              </a:rPr>
              <a:t>chira</a:t>
            </a:r>
            <a:r>
              <a:rPr lang="en-US" sz="2800" b="1" dirty="0" smtClean="0">
                <a:solidFill>
                  <a:srgbClr val="0000FF"/>
                </a:solidFill>
                <a:latin typeface="Cambria" pitchFamily="18" charset="0"/>
              </a:rPr>
              <a:t> for paddy and vegetables cultivation.</a:t>
            </a:r>
            <a:r>
              <a:rPr lang="en-US" sz="2800" dirty="0" smtClean="0">
                <a:solidFill>
                  <a:srgbClr val="0000FF"/>
                </a:solidFill>
                <a:latin typeface="Cambria" pitchFamily="18" charset="0"/>
              </a:rPr>
              <a:t/>
            </a:r>
            <a:br>
              <a:rPr lang="en-US" sz="2800" dirty="0" smtClean="0">
                <a:solidFill>
                  <a:srgbClr val="0000FF"/>
                </a:solidFill>
                <a:latin typeface="Cambria" pitchFamily="18" charset="0"/>
              </a:rPr>
            </a:br>
            <a:endParaRPr lang="en-US" sz="2800" dirty="0">
              <a:solidFill>
                <a:srgbClr val="0000FF"/>
              </a:solidFill>
              <a:latin typeface="Cambria" pitchFamily="18" charset="0"/>
            </a:endParaRPr>
          </a:p>
        </p:txBody>
      </p:sp>
      <p:sp>
        <p:nvSpPr>
          <p:cNvPr id="5" name="TextBox 4"/>
          <p:cNvSpPr txBox="1"/>
          <p:nvPr/>
        </p:nvSpPr>
        <p:spPr>
          <a:xfrm>
            <a:off x="533400" y="3429000"/>
            <a:ext cx="967957" cy="400110"/>
          </a:xfrm>
          <a:prstGeom prst="rect">
            <a:avLst/>
          </a:prstGeom>
          <a:noFill/>
        </p:spPr>
        <p:txBody>
          <a:bodyPr wrap="none" rtlCol="0">
            <a:spAutoFit/>
          </a:bodyPr>
          <a:lstStyle/>
          <a:p>
            <a:r>
              <a:rPr lang="en-US" sz="2000" b="1" dirty="0" smtClean="0">
                <a:latin typeface="Cambria" pitchFamily="18" charset="0"/>
              </a:rPr>
              <a:t>Before</a:t>
            </a:r>
            <a:endParaRPr lang="en-US" sz="2000" b="1" dirty="0">
              <a:latin typeface="Cambria" pitchFamily="18" charset="0"/>
            </a:endParaRPr>
          </a:p>
        </p:txBody>
      </p:sp>
      <p:pic>
        <p:nvPicPr>
          <p:cNvPr id="6" name="Picture 5" descr="C:\Users\user\Desktop\Picture7.jpg"/>
          <p:cNvPicPr/>
          <p:nvPr/>
        </p:nvPicPr>
        <p:blipFill>
          <a:blip r:embed="rId2" cstate="print"/>
          <a:srcRect/>
          <a:stretch>
            <a:fillRect/>
          </a:stretch>
        </p:blipFill>
        <p:spPr bwMode="auto">
          <a:xfrm>
            <a:off x="533400" y="1295400"/>
            <a:ext cx="3886200" cy="2133600"/>
          </a:xfrm>
          <a:prstGeom prst="rect">
            <a:avLst/>
          </a:prstGeom>
          <a:noFill/>
          <a:ln w="9525">
            <a:noFill/>
            <a:miter lim="800000"/>
            <a:headEnd/>
            <a:tailEnd/>
          </a:ln>
        </p:spPr>
      </p:pic>
      <p:pic>
        <p:nvPicPr>
          <p:cNvPr id="8" name="Picture 7" descr="C:\Users\user\Desktop\Picture8.jpg"/>
          <p:cNvPicPr/>
          <p:nvPr/>
        </p:nvPicPr>
        <p:blipFill>
          <a:blip r:embed="rId3" cstate="print"/>
          <a:srcRect/>
          <a:stretch>
            <a:fillRect/>
          </a:stretch>
        </p:blipFill>
        <p:spPr bwMode="auto">
          <a:xfrm>
            <a:off x="533400" y="3962400"/>
            <a:ext cx="8305800" cy="2895600"/>
          </a:xfrm>
          <a:prstGeom prst="rect">
            <a:avLst/>
          </a:prstGeom>
          <a:noFill/>
          <a:ln w="9525">
            <a:noFill/>
            <a:miter lim="800000"/>
            <a:headEnd/>
            <a:tailEnd/>
          </a:ln>
        </p:spPr>
      </p:pic>
      <p:sp>
        <p:nvSpPr>
          <p:cNvPr id="1025" name="Rectangle 1"/>
          <p:cNvSpPr>
            <a:spLocks noChangeArrowheads="1"/>
          </p:cNvSpPr>
          <p:nvPr/>
        </p:nvSpPr>
        <p:spPr bwMode="auto">
          <a:xfrm>
            <a:off x="5029200" y="1524000"/>
            <a:ext cx="3886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Iwmp</a:t>
            </a:r>
            <a:r>
              <a:rPr kumimoji="0" lang="en-US"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amount</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T.S Amount = Rs.310000/-</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Bill Amount = Rs.209321/-</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Convergance</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MGNREGS = 200 </a:t>
            </a:r>
            <a:r>
              <a:rPr kumimoji="0" lang="en-US" sz="16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mandays</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Agricultural department = Rs.15000/-</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Fisheries department = Rs.20000</a:t>
            </a:r>
            <a:r>
              <a:rPr kumimoji="0" lang="en-US"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Cambria" pitchFamily="18" charset="0"/>
              <a:cs typeface="Arial" pitchFamily="34" charset="0"/>
            </a:endParaRPr>
          </a:p>
        </p:txBody>
      </p:sp>
      <p:sp>
        <p:nvSpPr>
          <p:cNvPr id="10" name="TextBox 9"/>
          <p:cNvSpPr txBox="1"/>
          <p:nvPr/>
        </p:nvSpPr>
        <p:spPr>
          <a:xfrm>
            <a:off x="2209800" y="5334000"/>
            <a:ext cx="779059" cy="400110"/>
          </a:xfrm>
          <a:prstGeom prst="rect">
            <a:avLst/>
          </a:prstGeom>
          <a:noFill/>
        </p:spPr>
        <p:txBody>
          <a:bodyPr wrap="none" rtlCol="0">
            <a:spAutoFit/>
          </a:bodyPr>
          <a:lstStyle/>
          <a:p>
            <a:r>
              <a:rPr lang="en-US" sz="2000" b="1" dirty="0" smtClean="0">
                <a:latin typeface="Cambria" pitchFamily="18" charset="0"/>
              </a:rPr>
              <a:t>After</a:t>
            </a:r>
            <a:endParaRPr lang="en-US" sz="2000" b="1" dirty="0">
              <a:latin typeface="Cambria"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ADMINI~1\AppData\Local\Temp\Parakkadavu - Aluva Thode-before.jpg"/>
          <p:cNvPicPr>
            <a:picLocks noChangeAspect="1" noChangeArrowheads="1"/>
          </p:cNvPicPr>
          <p:nvPr/>
        </p:nvPicPr>
        <p:blipFill>
          <a:blip r:embed="rId2" cstate="print"/>
          <a:srcRect/>
          <a:stretch>
            <a:fillRect/>
          </a:stretch>
        </p:blipFill>
        <p:spPr bwMode="auto">
          <a:xfrm>
            <a:off x="0" y="1219200"/>
            <a:ext cx="3494140" cy="2733364"/>
          </a:xfrm>
          <a:prstGeom prst="rect">
            <a:avLst/>
          </a:prstGeom>
          <a:noFill/>
        </p:spPr>
      </p:pic>
      <p:pic>
        <p:nvPicPr>
          <p:cNvPr id="21506" name="Picture 2" descr="C:\Users\ADMINI~1\AppData\Local\Temp\Aluvathodu_desiltation and strengthening_Parakkadavu-completed.jpg"/>
          <p:cNvPicPr>
            <a:picLocks noChangeAspect="1" noChangeArrowheads="1"/>
          </p:cNvPicPr>
          <p:nvPr/>
        </p:nvPicPr>
        <p:blipFill>
          <a:blip r:embed="rId3" cstate="print"/>
          <a:srcRect/>
          <a:stretch>
            <a:fillRect/>
          </a:stretch>
        </p:blipFill>
        <p:spPr bwMode="auto">
          <a:xfrm>
            <a:off x="3171686" y="2667000"/>
            <a:ext cx="5972314" cy="3962400"/>
          </a:xfrm>
          <a:prstGeom prst="rect">
            <a:avLst/>
          </a:prstGeom>
          <a:noFill/>
        </p:spPr>
      </p:pic>
      <p:sp>
        <p:nvSpPr>
          <p:cNvPr id="6" name="Title 1"/>
          <p:cNvSpPr>
            <a:spLocks noGrp="1"/>
          </p:cNvSpPr>
          <p:nvPr>
            <p:ph type="title"/>
          </p:nvPr>
        </p:nvSpPr>
        <p:spPr>
          <a:xfrm>
            <a:off x="228600" y="304800"/>
            <a:ext cx="8915400" cy="1143000"/>
          </a:xfrm>
        </p:spPr>
        <p:txBody>
          <a:bodyPr>
            <a:noAutofit/>
          </a:bodyPr>
          <a:lstStyle/>
          <a:p>
            <a:r>
              <a:rPr lang="en-US" sz="2800" b="1" dirty="0" smtClean="0">
                <a:solidFill>
                  <a:srgbClr val="0000FF"/>
                </a:solidFill>
                <a:latin typeface="Cambria" pitchFamily="18" charset="0"/>
              </a:rPr>
              <a:t>Ernakulam-IWMP-3/2013-14 </a:t>
            </a:r>
            <a:r>
              <a:rPr lang="en-US" sz="2800" b="1" dirty="0" err="1" smtClean="0">
                <a:solidFill>
                  <a:srgbClr val="0000FF"/>
                </a:solidFill>
                <a:latin typeface="Cambria" pitchFamily="18" charset="0"/>
              </a:rPr>
              <a:t>Parakkadavu</a:t>
            </a:r>
            <a:r>
              <a:rPr lang="en-US" sz="2800" b="1" dirty="0" smtClean="0">
                <a:solidFill>
                  <a:srgbClr val="0000FF"/>
                </a:solidFill>
                <a:latin typeface="Cambria" pitchFamily="18" charset="0"/>
              </a:rPr>
              <a:t>  Block</a:t>
            </a:r>
            <a:r>
              <a:rPr lang="en-IN" sz="2800" dirty="0" smtClean="0">
                <a:solidFill>
                  <a:srgbClr val="0000FF"/>
                </a:solidFill>
                <a:latin typeface="Cambria" pitchFamily="18" charset="0"/>
              </a:rPr>
              <a:t>:-</a:t>
            </a:r>
            <a:r>
              <a:rPr lang="en-US" sz="2800" b="1" dirty="0" smtClean="0">
                <a:solidFill>
                  <a:srgbClr val="0000FF"/>
                </a:solidFill>
                <a:latin typeface="Cambria" pitchFamily="18" charset="0"/>
              </a:rPr>
              <a:t>  Renovation of leading Channel – </a:t>
            </a:r>
            <a:r>
              <a:rPr lang="en-US" sz="2800" b="1" dirty="0" err="1" smtClean="0">
                <a:solidFill>
                  <a:srgbClr val="0000FF"/>
                </a:solidFill>
                <a:latin typeface="Cambria" pitchFamily="18" charset="0"/>
              </a:rPr>
              <a:t>Aluva</a:t>
            </a:r>
            <a:r>
              <a:rPr lang="en-US" sz="2800" b="1" dirty="0" smtClean="0">
                <a:solidFill>
                  <a:srgbClr val="0000FF"/>
                </a:solidFill>
                <a:latin typeface="Cambria" pitchFamily="18" charset="0"/>
              </a:rPr>
              <a:t> </a:t>
            </a:r>
            <a:r>
              <a:rPr lang="en-US" sz="2800" b="1" dirty="0" err="1" smtClean="0">
                <a:solidFill>
                  <a:srgbClr val="0000FF"/>
                </a:solidFill>
                <a:latin typeface="Cambria" pitchFamily="18" charset="0"/>
              </a:rPr>
              <a:t>thodu</a:t>
            </a:r>
            <a:r>
              <a:rPr lang="en-US" sz="2800" dirty="0" smtClean="0">
                <a:solidFill>
                  <a:srgbClr val="0000FF"/>
                </a:solidFill>
                <a:latin typeface="Cambria" pitchFamily="18" charset="0"/>
              </a:rPr>
              <a:t/>
            </a:r>
            <a:br>
              <a:rPr lang="en-US" sz="2800" dirty="0" smtClean="0">
                <a:solidFill>
                  <a:srgbClr val="0000FF"/>
                </a:solidFill>
                <a:latin typeface="Cambria" pitchFamily="18" charset="0"/>
              </a:rPr>
            </a:br>
            <a:r>
              <a:rPr lang="en-US" sz="2800" dirty="0" smtClean="0">
                <a:solidFill>
                  <a:srgbClr val="0000FF"/>
                </a:solidFill>
                <a:latin typeface="Cambria" pitchFamily="18" charset="0"/>
              </a:rPr>
              <a:t> </a:t>
            </a:r>
            <a:endParaRPr lang="en-US" sz="2800" dirty="0">
              <a:solidFill>
                <a:srgbClr val="0000FF"/>
              </a:solidFill>
              <a:latin typeface="Cambria" pitchFamily="18" charset="0"/>
            </a:endParaRPr>
          </a:p>
        </p:txBody>
      </p:sp>
      <p:sp>
        <p:nvSpPr>
          <p:cNvPr id="10" name="TextBox 9"/>
          <p:cNvSpPr txBox="1"/>
          <p:nvPr/>
        </p:nvSpPr>
        <p:spPr>
          <a:xfrm>
            <a:off x="0" y="4267200"/>
            <a:ext cx="967957" cy="400110"/>
          </a:xfrm>
          <a:prstGeom prst="rect">
            <a:avLst/>
          </a:prstGeom>
          <a:noFill/>
        </p:spPr>
        <p:txBody>
          <a:bodyPr wrap="none" rtlCol="0">
            <a:spAutoFit/>
          </a:bodyPr>
          <a:lstStyle/>
          <a:p>
            <a:r>
              <a:rPr lang="en-US" sz="2000" b="1" dirty="0" smtClean="0">
                <a:latin typeface="Cambria" pitchFamily="18" charset="0"/>
              </a:rPr>
              <a:t>Before</a:t>
            </a:r>
            <a:endParaRPr lang="en-US" sz="2000" b="1" dirty="0">
              <a:latin typeface="Cambria" pitchFamily="18" charset="0"/>
            </a:endParaRPr>
          </a:p>
        </p:txBody>
      </p:sp>
      <p:sp>
        <p:nvSpPr>
          <p:cNvPr id="11" name="TextBox 10"/>
          <p:cNvSpPr txBox="1"/>
          <p:nvPr/>
        </p:nvSpPr>
        <p:spPr>
          <a:xfrm>
            <a:off x="3276600" y="4876800"/>
            <a:ext cx="1007659" cy="400110"/>
          </a:xfrm>
          <a:prstGeom prst="rect">
            <a:avLst/>
          </a:prstGeom>
          <a:noFill/>
        </p:spPr>
        <p:txBody>
          <a:bodyPr wrap="square" rtlCol="0">
            <a:spAutoFit/>
          </a:bodyPr>
          <a:lstStyle/>
          <a:p>
            <a:r>
              <a:rPr lang="en-US" sz="2000" b="1" dirty="0" smtClean="0">
                <a:latin typeface="Cambria" pitchFamily="18" charset="0"/>
              </a:rPr>
              <a:t>After</a:t>
            </a:r>
            <a:endParaRPr lang="en-US" sz="2000" b="1" dirty="0">
              <a:latin typeface="Cambr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7467600" cy="582594"/>
          </a:xfrm>
        </p:spPr>
        <p:txBody>
          <a:bodyPr/>
          <a:lstStyle/>
          <a:p>
            <a:pPr algn="just"/>
            <a:r>
              <a:rPr lang="en-US" sz="2800" b="1" dirty="0" smtClean="0">
                <a:solidFill>
                  <a:srgbClr val="7030A0"/>
                </a:solidFill>
                <a:effectLst>
                  <a:outerShdw blurRad="38100" dist="38100" dir="2700000" algn="tl">
                    <a:srgbClr val="000000">
                      <a:alpha val="43137"/>
                    </a:srgbClr>
                  </a:outerShdw>
                </a:effectLst>
                <a:latin typeface="Cambria" pitchFamily="18" charset="0"/>
              </a:rPr>
              <a:t>Objectives </a:t>
            </a:r>
            <a:endParaRPr lang="en-IN" sz="2800" b="1" dirty="0">
              <a:solidFill>
                <a:srgbClr val="7030A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sz="quarter" idx="1"/>
          </p:nvPr>
        </p:nvSpPr>
        <p:spPr>
          <a:xfrm>
            <a:off x="571472" y="1071546"/>
            <a:ext cx="7467600" cy="1214446"/>
          </a:xfrm>
        </p:spPr>
        <p:txBody>
          <a:bodyPr>
            <a:noAutofit/>
          </a:bodyPr>
          <a:lstStyle/>
          <a:p>
            <a:pPr algn="just"/>
            <a:r>
              <a:rPr lang="en-IN" sz="2300" dirty="0" smtClean="0">
                <a:effectLst>
                  <a:outerShdw blurRad="38100" dist="38100" dir="2700000" algn="tl">
                    <a:srgbClr val="000000">
                      <a:alpha val="43137"/>
                    </a:srgbClr>
                  </a:outerShdw>
                </a:effectLst>
                <a:latin typeface="Cambria" pitchFamily="18" charset="0"/>
              </a:rPr>
              <a:t>To restore the ecological balance, by harnessing, conserving and developing our degraded natural resources such as soil, water and vegetative cover.</a:t>
            </a:r>
          </a:p>
          <a:p>
            <a:pPr algn="just"/>
            <a:endParaRPr lang="en-US" sz="2300" dirty="0" smtClean="0">
              <a:effectLst>
                <a:outerShdw blurRad="38100" dist="38100" dir="2700000" algn="tl">
                  <a:srgbClr val="000000">
                    <a:alpha val="43137"/>
                  </a:srgbClr>
                </a:outerShdw>
              </a:effectLst>
              <a:latin typeface="Cambria" pitchFamily="18" charset="0"/>
            </a:endParaRPr>
          </a:p>
          <a:p>
            <a:pPr algn="just"/>
            <a:endParaRPr lang="en-US" sz="2300" dirty="0" smtClean="0">
              <a:effectLst>
                <a:outerShdw blurRad="38100" dist="38100" dir="2700000" algn="tl">
                  <a:srgbClr val="000000">
                    <a:alpha val="43137"/>
                  </a:srgbClr>
                </a:outerShdw>
              </a:effectLst>
              <a:latin typeface="Cambria" pitchFamily="18" charset="0"/>
            </a:endParaRPr>
          </a:p>
          <a:p>
            <a:pPr algn="just"/>
            <a:endParaRPr lang="en-US" sz="2300" dirty="0" smtClean="0">
              <a:effectLst>
                <a:outerShdw blurRad="38100" dist="38100" dir="2700000" algn="tl">
                  <a:srgbClr val="000000">
                    <a:alpha val="43137"/>
                  </a:srgbClr>
                </a:outerShdw>
              </a:effectLst>
              <a:latin typeface="Cambria" pitchFamily="18" charset="0"/>
            </a:endParaRPr>
          </a:p>
        </p:txBody>
      </p:sp>
      <p:sp>
        <p:nvSpPr>
          <p:cNvPr id="4" name="Title 1"/>
          <p:cNvSpPr txBox="1">
            <a:spLocks/>
          </p:cNvSpPr>
          <p:nvPr/>
        </p:nvSpPr>
        <p:spPr>
          <a:xfrm>
            <a:off x="500034" y="2560654"/>
            <a:ext cx="7715304" cy="582594"/>
          </a:xfrm>
          <a:prstGeom prst="rect">
            <a:avLst/>
          </a:prstGeom>
        </p:spPr>
        <p:txBody>
          <a:bodyPr vert="horz" anchor="b">
            <a:noAutofit/>
          </a:bodyPr>
          <a:lstStyle/>
          <a:p>
            <a:pPr lvl="0" algn="just">
              <a:spcBef>
                <a:spcPct val="0"/>
              </a:spcBef>
            </a:pPr>
            <a:r>
              <a:rPr lang="en-IN" sz="2400" b="1" dirty="0" smtClean="0">
                <a:solidFill>
                  <a:srgbClr val="7030A0"/>
                </a:solidFill>
                <a:effectLst>
                  <a:outerShdw blurRad="38100" dist="38100" dir="2700000" algn="tl">
                    <a:srgbClr val="000000">
                      <a:alpha val="43137"/>
                    </a:srgbClr>
                  </a:outerShdw>
                </a:effectLst>
                <a:latin typeface="Cambria" pitchFamily="18" charset="0"/>
              </a:rPr>
              <a:t>The outcomes envisaged in the programme are</a:t>
            </a:r>
            <a:endParaRPr kumimoji="0" lang="en-IN" sz="2400" b="1" i="0" u="none" strike="noStrike" kern="1200" cap="small" spc="0" normalizeH="0" baseline="0" noProof="0" dirty="0">
              <a:ln>
                <a:noFill/>
              </a:ln>
              <a:solidFill>
                <a:srgbClr val="7030A0"/>
              </a:solidFill>
              <a:effectLst>
                <a:outerShdw blurRad="38100" dist="38100" dir="2700000" algn="tl">
                  <a:srgbClr val="000000">
                    <a:alpha val="43137"/>
                  </a:srgbClr>
                </a:outerShdw>
              </a:effectLst>
              <a:uLnTx/>
              <a:uFillTx/>
              <a:latin typeface="Cambria" pitchFamily="18" charset="0"/>
              <a:ea typeface="+mj-ea"/>
              <a:cs typeface="+mj-cs"/>
            </a:endParaRPr>
          </a:p>
        </p:txBody>
      </p:sp>
      <p:sp>
        <p:nvSpPr>
          <p:cNvPr id="5" name="Rectangle 4"/>
          <p:cNvSpPr/>
          <p:nvPr/>
        </p:nvSpPr>
        <p:spPr>
          <a:xfrm>
            <a:off x="714348" y="3071810"/>
            <a:ext cx="7358114" cy="3631763"/>
          </a:xfrm>
          <a:prstGeom prst="rect">
            <a:avLst/>
          </a:prstGeom>
        </p:spPr>
        <p:txBody>
          <a:bodyPr wrap="square">
            <a:spAutoFit/>
          </a:bodyPr>
          <a:lstStyle/>
          <a:p>
            <a:pPr marL="457200" indent="-457200" algn="just">
              <a:buAutoNum type="alphaLcParenR"/>
            </a:pPr>
            <a:r>
              <a:rPr lang="en-IN" sz="2300" dirty="0" smtClean="0">
                <a:effectLst>
                  <a:outerShdw blurRad="38100" dist="38100" dir="2700000" algn="tl">
                    <a:srgbClr val="000000">
                      <a:alpha val="43137"/>
                    </a:srgbClr>
                  </a:outerShdw>
                </a:effectLst>
                <a:latin typeface="Cambria" pitchFamily="18" charset="0"/>
              </a:rPr>
              <a:t>prevention of soil erosion</a:t>
            </a:r>
          </a:p>
          <a:p>
            <a:pPr marL="457200" indent="-457200" algn="just">
              <a:buAutoNum type="alphaLcParenR"/>
            </a:pPr>
            <a:r>
              <a:rPr lang="en-IN" sz="2300" dirty="0" smtClean="0">
                <a:effectLst>
                  <a:outerShdw blurRad="38100" dist="38100" dir="2700000" algn="tl">
                    <a:srgbClr val="000000">
                      <a:alpha val="43137"/>
                    </a:srgbClr>
                  </a:outerShdw>
                </a:effectLst>
                <a:latin typeface="Cambria" pitchFamily="18" charset="0"/>
              </a:rPr>
              <a:t>regeneration of natural vegetation</a:t>
            </a:r>
          </a:p>
          <a:p>
            <a:pPr marL="457200" indent="-457200" algn="just">
              <a:buAutoNum type="alphaLcParenR"/>
            </a:pPr>
            <a:r>
              <a:rPr lang="en-IN" sz="2300" dirty="0" smtClean="0">
                <a:effectLst>
                  <a:outerShdw blurRad="38100" dist="38100" dir="2700000" algn="tl">
                    <a:srgbClr val="000000">
                      <a:alpha val="43137"/>
                    </a:srgbClr>
                  </a:outerShdw>
                </a:effectLst>
                <a:latin typeface="Cambria" pitchFamily="18" charset="0"/>
              </a:rPr>
              <a:t>rain water harvesting</a:t>
            </a:r>
          </a:p>
          <a:p>
            <a:pPr marL="457200" indent="-457200" algn="just">
              <a:buAutoNum type="alphaLcParenR"/>
            </a:pPr>
            <a:r>
              <a:rPr lang="en-IN" sz="2300" dirty="0" smtClean="0">
                <a:effectLst>
                  <a:outerShdw blurRad="38100" dist="38100" dir="2700000" algn="tl">
                    <a:srgbClr val="000000">
                      <a:alpha val="43137"/>
                    </a:srgbClr>
                  </a:outerShdw>
                </a:effectLst>
                <a:latin typeface="Cambria" pitchFamily="18" charset="0"/>
              </a:rPr>
              <a:t>recharging of ground water. </a:t>
            </a:r>
          </a:p>
          <a:p>
            <a:pPr marL="457200" indent="-457200" algn="just"/>
            <a:endParaRPr lang="en-IN" sz="2300" dirty="0" smtClean="0">
              <a:effectLst>
                <a:outerShdw blurRad="38100" dist="38100" dir="2700000" algn="tl">
                  <a:srgbClr val="000000">
                    <a:alpha val="43137"/>
                  </a:srgbClr>
                </a:outerShdw>
              </a:effectLst>
              <a:latin typeface="Cambria" pitchFamily="18" charset="0"/>
            </a:endParaRPr>
          </a:p>
          <a:p>
            <a:pPr marL="15875" indent="425450" algn="just">
              <a:buNone/>
            </a:pPr>
            <a:r>
              <a:rPr lang="en-IN" sz="2300" dirty="0" smtClean="0">
                <a:effectLst>
                  <a:outerShdw blurRad="38100" dist="38100" dir="2700000" algn="tl">
                    <a:srgbClr val="000000">
                      <a:alpha val="43137"/>
                    </a:srgbClr>
                  </a:outerShdw>
                </a:effectLst>
                <a:latin typeface="Cambria" pitchFamily="18" charset="0"/>
              </a:rPr>
              <a:t>This enables multi cropping and the introduction of diverse agro-based activities, which help to provide sustainable livelihoods to the people residing in the watershed area.</a:t>
            </a:r>
          </a:p>
          <a:p>
            <a:pPr algn="just"/>
            <a:endParaRPr lang="en-IN" sz="23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601200" cy="1143000"/>
          </a:xfrm>
        </p:spPr>
        <p:txBody>
          <a:bodyPr>
            <a:normAutofit fontScale="90000"/>
          </a:bodyPr>
          <a:lstStyle/>
          <a:p>
            <a:r>
              <a:rPr lang="en-US" sz="3200" b="1" dirty="0" smtClean="0">
                <a:solidFill>
                  <a:srgbClr val="0000FF"/>
                </a:solidFill>
                <a:latin typeface="Cambria" pitchFamily="18" charset="0"/>
              </a:rPr>
              <a:t>Ernakulam-IWMP-2/2011-12 </a:t>
            </a:r>
            <a:br>
              <a:rPr lang="en-US" sz="3200" b="1" dirty="0" smtClean="0">
                <a:solidFill>
                  <a:srgbClr val="0000FF"/>
                </a:solidFill>
                <a:latin typeface="Cambria" pitchFamily="18" charset="0"/>
              </a:rPr>
            </a:br>
            <a:r>
              <a:rPr lang="en-US" sz="3200" b="1" dirty="0" err="1" smtClean="0">
                <a:solidFill>
                  <a:srgbClr val="0000FF"/>
                </a:solidFill>
                <a:latin typeface="Cambria" pitchFamily="18" charset="0"/>
              </a:rPr>
              <a:t>Mulanthuruthy</a:t>
            </a:r>
            <a:r>
              <a:rPr lang="en-US" sz="3200" b="1" dirty="0" smtClean="0">
                <a:solidFill>
                  <a:srgbClr val="0000FF"/>
                </a:solidFill>
                <a:latin typeface="Cambria" pitchFamily="18" charset="0"/>
              </a:rPr>
              <a:t>  Block</a:t>
            </a:r>
            <a:r>
              <a:rPr lang="en-IN" sz="3200" dirty="0" smtClean="0">
                <a:solidFill>
                  <a:srgbClr val="0000FF"/>
                </a:solidFill>
                <a:latin typeface="Cambria" pitchFamily="18" charset="0"/>
              </a:rPr>
              <a:t>: </a:t>
            </a:r>
            <a:br>
              <a:rPr lang="en-IN" sz="3200" dirty="0" smtClean="0">
                <a:solidFill>
                  <a:srgbClr val="0000FF"/>
                </a:solidFill>
                <a:latin typeface="Cambria" pitchFamily="18" charset="0"/>
              </a:rPr>
            </a:br>
            <a:r>
              <a:rPr lang="en-US" sz="3200" b="1" dirty="0" smtClean="0">
                <a:solidFill>
                  <a:srgbClr val="0000FF"/>
                </a:solidFill>
                <a:latin typeface="Cambria" pitchFamily="18" charset="0"/>
              </a:rPr>
              <a:t>Renovation of </a:t>
            </a:r>
            <a:r>
              <a:rPr lang="en-US" sz="3200" b="1" dirty="0" err="1" smtClean="0">
                <a:solidFill>
                  <a:srgbClr val="0000FF"/>
                </a:solidFill>
                <a:latin typeface="Cambria" pitchFamily="18" charset="0"/>
              </a:rPr>
              <a:t>Kanthanrchira</a:t>
            </a:r>
            <a:r>
              <a:rPr lang="en-US" sz="3200" dirty="0" smtClean="0">
                <a:solidFill>
                  <a:srgbClr val="0000FF"/>
                </a:solidFill>
                <a:latin typeface="Cambria" pitchFamily="18" charset="0"/>
              </a:rPr>
              <a:t/>
            </a:r>
            <a:br>
              <a:rPr lang="en-US" sz="3200" dirty="0" smtClean="0">
                <a:solidFill>
                  <a:srgbClr val="0000FF"/>
                </a:solidFill>
                <a:latin typeface="Cambria" pitchFamily="18" charset="0"/>
              </a:rPr>
            </a:br>
            <a:r>
              <a:rPr lang="en-US" sz="3200" dirty="0" smtClean="0">
                <a:solidFill>
                  <a:srgbClr val="0000FF"/>
                </a:solidFill>
                <a:latin typeface="Cambria" pitchFamily="18" charset="0"/>
              </a:rPr>
              <a:t> </a:t>
            </a:r>
            <a:endParaRPr lang="en-US" sz="3200" dirty="0"/>
          </a:p>
        </p:txBody>
      </p:sp>
      <p:pic>
        <p:nvPicPr>
          <p:cNvPr id="22530" name="Picture 2" descr="C:\Users\ADMINI~1\AppData\Local\Temp\Kathanarchira_before_Mulanthuruthy.jpg"/>
          <p:cNvPicPr>
            <a:picLocks noChangeAspect="1" noChangeArrowheads="1"/>
          </p:cNvPicPr>
          <p:nvPr/>
        </p:nvPicPr>
        <p:blipFill>
          <a:blip r:embed="rId2" cstate="print"/>
          <a:srcRect/>
          <a:stretch>
            <a:fillRect/>
          </a:stretch>
        </p:blipFill>
        <p:spPr bwMode="auto">
          <a:xfrm>
            <a:off x="0" y="1905000"/>
            <a:ext cx="4064000" cy="4114800"/>
          </a:xfrm>
          <a:prstGeom prst="rect">
            <a:avLst/>
          </a:prstGeom>
          <a:noFill/>
        </p:spPr>
      </p:pic>
      <p:pic>
        <p:nvPicPr>
          <p:cNvPr id="22531" name="Picture 3" descr="C:\Users\ADMINI~1\AppData\Local\Temp\Kathanarchira_completed.jpg"/>
          <p:cNvPicPr>
            <a:picLocks noChangeAspect="1" noChangeArrowheads="1"/>
          </p:cNvPicPr>
          <p:nvPr/>
        </p:nvPicPr>
        <p:blipFill>
          <a:blip r:embed="rId3" cstate="print"/>
          <a:srcRect/>
          <a:stretch>
            <a:fillRect/>
          </a:stretch>
        </p:blipFill>
        <p:spPr bwMode="auto">
          <a:xfrm>
            <a:off x="4191000" y="1828800"/>
            <a:ext cx="4953000" cy="4572000"/>
          </a:xfrm>
          <a:prstGeom prst="rect">
            <a:avLst/>
          </a:prstGeom>
          <a:noFill/>
        </p:spPr>
      </p:pic>
      <p:sp>
        <p:nvSpPr>
          <p:cNvPr id="6" name="TextBox 5"/>
          <p:cNvSpPr txBox="1"/>
          <p:nvPr/>
        </p:nvSpPr>
        <p:spPr>
          <a:xfrm>
            <a:off x="6934200" y="6019800"/>
            <a:ext cx="1007659" cy="400110"/>
          </a:xfrm>
          <a:prstGeom prst="rect">
            <a:avLst/>
          </a:prstGeom>
          <a:noFill/>
        </p:spPr>
        <p:txBody>
          <a:bodyPr wrap="square" rtlCol="0">
            <a:spAutoFit/>
          </a:bodyPr>
          <a:lstStyle/>
          <a:p>
            <a:r>
              <a:rPr lang="en-US" sz="2000" b="1" dirty="0" smtClean="0">
                <a:latin typeface="Cambria" pitchFamily="18" charset="0"/>
              </a:rPr>
              <a:t>After</a:t>
            </a:r>
            <a:endParaRPr lang="en-US" sz="2000" b="1" dirty="0">
              <a:latin typeface="Cambria" pitchFamily="18" charset="0"/>
            </a:endParaRPr>
          </a:p>
        </p:txBody>
      </p:sp>
      <p:sp>
        <p:nvSpPr>
          <p:cNvPr id="7" name="TextBox 6"/>
          <p:cNvSpPr txBox="1"/>
          <p:nvPr/>
        </p:nvSpPr>
        <p:spPr>
          <a:xfrm>
            <a:off x="1318043" y="4114800"/>
            <a:ext cx="967957" cy="400110"/>
          </a:xfrm>
          <a:prstGeom prst="rect">
            <a:avLst/>
          </a:prstGeom>
          <a:noFill/>
        </p:spPr>
        <p:txBody>
          <a:bodyPr wrap="none" rtlCol="0">
            <a:spAutoFit/>
          </a:bodyPr>
          <a:lstStyle/>
          <a:p>
            <a:r>
              <a:rPr lang="en-US" sz="2000" b="1" dirty="0" smtClean="0">
                <a:latin typeface="Cambria" pitchFamily="18" charset="0"/>
              </a:rPr>
              <a:t>Before</a:t>
            </a:r>
            <a:endParaRPr lang="en-US" sz="2000" b="1" dirty="0">
              <a:latin typeface="Cambr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63562"/>
          </a:xfrm>
        </p:spPr>
        <p:txBody>
          <a:bodyPr>
            <a:normAutofit fontScale="90000"/>
          </a:bodyPr>
          <a:lstStyle/>
          <a:p>
            <a:r>
              <a:rPr lang="en-US" sz="3600" b="1" dirty="0" smtClean="0">
                <a:solidFill>
                  <a:srgbClr val="0000FF"/>
                </a:solidFill>
                <a:latin typeface="Cambria" pitchFamily="18" charset="0"/>
              </a:rPr>
              <a:t>PMKSY-WDC in </a:t>
            </a:r>
            <a:r>
              <a:rPr lang="en-US" sz="3600" b="1" dirty="0" err="1" smtClean="0">
                <a:solidFill>
                  <a:srgbClr val="0000FF"/>
                </a:solidFill>
                <a:latin typeface="Cambria" pitchFamily="18" charset="0"/>
              </a:rPr>
              <a:t>Idukki</a:t>
            </a:r>
            <a:r>
              <a:rPr lang="en-US" sz="3600" b="1" dirty="0" smtClean="0">
                <a:solidFill>
                  <a:srgbClr val="0000FF"/>
                </a:solidFill>
                <a:latin typeface="Cambria" pitchFamily="18" charset="0"/>
              </a:rPr>
              <a:t> District</a:t>
            </a:r>
            <a:endParaRPr lang="en-US" sz="3600" b="1" dirty="0">
              <a:solidFill>
                <a:srgbClr val="0000FF"/>
              </a:solidFill>
              <a:latin typeface="Cambria" pitchFamily="18" charset="0"/>
            </a:endParaRPr>
          </a:p>
        </p:txBody>
      </p:sp>
      <p:pic>
        <p:nvPicPr>
          <p:cNvPr id="23554" name="Picture 2" descr="C:\Users\ADMINI~1\AppData\Local\Temp\Azhutha VIII (2).jpg"/>
          <p:cNvPicPr>
            <a:picLocks noChangeAspect="1" noChangeArrowheads="1"/>
          </p:cNvPicPr>
          <p:nvPr/>
        </p:nvPicPr>
        <p:blipFill>
          <a:blip r:embed="rId2"/>
          <a:srcRect/>
          <a:stretch>
            <a:fillRect/>
          </a:stretch>
        </p:blipFill>
        <p:spPr bwMode="auto">
          <a:xfrm>
            <a:off x="685800" y="762000"/>
            <a:ext cx="7696200" cy="57721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sz="3200" b="1" dirty="0" smtClean="0">
                <a:solidFill>
                  <a:srgbClr val="0000FF"/>
                </a:solidFill>
                <a:latin typeface="Cambria" pitchFamily="18" charset="0"/>
              </a:rPr>
              <a:t>Well Recharge in </a:t>
            </a:r>
            <a:r>
              <a:rPr lang="en-US" sz="3200" b="1" dirty="0" err="1" smtClean="0">
                <a:solidFill>
                  <a:srgbClr val="0000FF"/>
                </a:solidFill>
                <a:latin typeface="Cambria" pitchFamily="18" charset="0"/>
              </a:rPr>
              <a:t>Thrissur</a:t>
            </a:r>
            <a:r>
              <a:rPr lang="en-US" sz="3200" b="1" dirty="0" smtClean="0">
                <a:solidFill>
                  <a:srgbClr val="0000FF"/>
                </a:solidFill>
                <a:latin typeface="Cambria" pitchFamily="18" charset="0"/>
              </a:rPr>
              <a:t> District, </a:t>
            </a:r>
            <a:r>
              <a:rPr lang="en-US" sz="3200" b="1" dirty="0" err="1" smtClean="0">
                <a:solidFill>
                  <a:srgbClr val="0000FF"/>
                </a:solidFill>
                <a:latin typeface="Cambria" pitchFamily="18" charset="0"/>
              </a:rPr>
              <a:t>Vellangallur</a:t>
            </a:r>
            <a:r>
              <a:rPr lang="en-US" sz="3200" b="1" dirty="0" smtClean="0">
                <a:solidFill>
                  <a:srgbClr val="0000FF"/>
                </a:solidFill>
                <a:latin typeface="Cambria" pitchFamily="18" charset="0"/>
              </a:rPr>
              <a:t> Block</a:t>
            </a:r>
            <a:endParaRPr lang="en-US" sz="3200" b="1" dirty="0">
              <a:solidFill>
                <a:srgbClr val="0000FF"/>
              </a:solidFill>
              <a:latin typeface="Cambria" pitchFamily="18" charset="0"/>
            </a:endParaRPr>
          </a:p>
        </p:txBody>
      </p:sp>
      <p:pic>
        <p:nvPicPr>
          <p:cNvPr id="24578" name="Picture 2" descr="C:\Users\ADMINI~1\AppData\Local\Temp\photo.jpg"/>
          <p:cNvPicPr>
            <a:picLocks noChangeAspect="1" noChangeArrowheads="1"/>
          </p:cNvPicPr>
          <p:nvPr/>
        </p:nvPicPr>
        <p:blipFill>
          <a:blip r:embed="rId2"/>
          <a:srcRect/>
          <a:stretch>
            <a:fillRect/>
          </a:stretch>
        </p:blipFill>
        <p:spPr bwMode="auto">
          <a:xfrm>
            <a:off x="533400" y="1066800"/>
            <a:ext cx="7315200" cy="54864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rot="21334168">
            <a:off x="596827" y="5551238"/>
            <a:ext cx="8229600" cy="1143000"/>
          </a:xfrm>
        </p:spPr>
        <p:txBody>
          <a:bodyPr>
            <a:noAutofit/>
          </a:bodyPr>
          <a:lstStyle/>
          <a:p>
            <a:r>
              <a:rPr lang="en-US" sz="7900" dirty="0" smtClean="0">
                <a:latin typeface="Monotype Corsiva" pitchFamily="66" charset="0"/>
              </a:rPr>
              <a:t>Thank You</a:t>
            </a:r>
            <a:endParaRPr lang="en-IN" sz="7900" dirty="0">
              <a:latin typeface="Monotype Corsiva" pitchFamily="66" charset="0"/>
            </a:endParaRPr>
          </a:p>
        </p:txBody>
      </p:sp>
      <p:pic>
        <p:nvPicPr>
          <p:cNvPr id="1028" name="Picture 4" descr="C:\Users\user\Desktop\English Reports\1. Palakkad Fort (Tipu's Fort), Palakka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050"/>
            <a:ext cx="9144000" cy="541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500042"/>
            <a:ext cx="8477280" cy="5357850"/>
          </a:xfrm>
        </p:spPr>
        <p:txBody>
          <a:bodyPr>
            <a:noAutofit/>
          </a:bodyPr>
          <a:lstStyle/>
          <a:p>
            <a:pPr algn="just">
              <a:buNone/>
            </a:pPr>
            <a:r>
              <a:rPr lang="en-US" sz="2600" dirty="0" smtClean="0">
                <a:effectLst>
                  <a:outerShdw blurRad="38100" dist="38100" dir="2700000" algn="tl">
                    <a:srgbClr val="000000">
                      <a:alpha val="43137"/>
                    </a:srgbClr>
                  </a:outerShdw>
                </a:effectLst>
                <a:latin typeface="Cambria" pitchFamily="18" charset="0"/>
              </a:rPr>
              <a:t>It is an area development programme. </a:t>
            </a:r>
          </a:p>
          <a:p>
            <a:pPr algn="just"/>
            <a:r>
              <a:rPr lang="en-IN" sz="2600" dirty="0" smtClean="0">
                <a:effectLst>
                  <a:outerShdw blurRad="38100" dist="38100" dir="2700000" algn="tl">
                    <a:srgbClr val="000000">
                      <a:alpha val="43137"/>
                    </a:srgbClr>
                  </a:outerShdw>
                </a:effectLst>
                <a:latin typeface="Cambria" pitchFamily="18" charset="0"/>
              </a:rPr>
              <a:t>The major goal is to conserve as much rain water as possible both as surface water and subsurface water thereby catering the needs of water both for domestic and agriculture during summer. </a:t>
            </a:r>
          </a:p>
          <a:p>
            <a:pPr algn="just"/>
            <a:r>
              <a:rPr lang="en-IN" sz="2600" dirty="0" smtClean="0">
                <a:effectLst>
                  <a:outerShdw blurRad="38100" dist="38100" dir="2700000" algn="tl">
                    <a:srgbClr val="000000">
                      <a:alpha val="43137"/>
                    </a:srgbClr>
                  </a:outerShdw>
                </a:effectLst>
                <a:latin typeface="Cambria" pitchFamily="18" charset="0"/>
              </a:rPr>
              <a:t>Drought proofing is the main agenda behind this. Activities related with the above are undertaken which includes soil and moisture conservation activities, Water Harvesting Structure construction and renovation, installation of ground water recharge structure including well recharge, Renovation of traditional water harvesting structure, cleaning of drainage channels for safe disposal of flood water, as well as reclamation of water  inundated areas, reclamation of cultivable waste lands etc.</a:t>
            </a:r>
            <a:endParaRPr lang="en-IN" sz="2600"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1500174"/>
            <a:ext cx="7824790" cy="3000396"/>
          </a:xfrm>
        </p:spPr>
        <p:txBody>
          <a:bodyPr>
            <a:normAutofit fontScale="77500" lnSpcReduction="20000"/>
          </a:bodyPr>
          <a:lstStyle/>
          <a:p>
            <a:pPr algn="just">
              <a:lnSpc>
                <a:spcPct val="150000"/>
              </a:lnSpc>
              <a:buNone/>
            </a:pPr>
            <a:r>
              <a:rPr lang="en-US" b="1" dirty="0" smtClean="0">
                <a:effectLst>
                  <a:outerShdw blurRad="38100" dist="38100" dir="2700000" algn="tl">
                    <a:srgbClr val="000000">
                      <a:alpha val="43137"/>
                    </a:srgbClr>
                  </a:outerShdw>
                </a:effectLst>
                <a:latin typeface="Cambria" pitchFamily="18" charset="0"/>
              </a:rPr>
              <a:t>	Initially the name of the scheme was IWMP with Central : State Share of ration 90:10. During 2015-16, IWMP was amalgamated  under PMKSY as its Watershed Development Component and the Central : State Share ratio shifted to 60:40. </a:t>
            </a:r>
            <a:endParaRPr lang="en-IN" b="1"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b="1" dirty="0" smtClean="0">
                <a:solidFill>
                  <a:srgbClr val="7030A0"/>
                </a:solidFill>
                <a:effectLst>
                  <a:outerShdw blurRad="38100" dist="38100" dir="2700000" algn="tl">
                    <a:srgbClr val="000000">
                      <a:alpha val="43137"/>
                    </a:srgbClr>
                  </a:outerShdw>
                </a:effectLst>
                <a:latin typeface="Cambria" pitchFamily="18" charset="0"/>
              </a:rPr>
              <a:t>Financial Status for the current Year 2018-19</a:t>
            </a:r>
            <a:endParaRPr lang="en-IN" sz="3600" b="1" dirty="0">
              <a:solidFill>
                <a:srgbClr val="7030A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sz="quarter" idx="1"/>
          </p:nvPr>
        </p:nvSpPr>
        <p:spPr>
          <a:xfrm>
            <a:off x="685800" y="2133600"/>
            <a:ext cx="7829576" cy="4114816"/>
          </a:xfrm>
        </p:spPr>
        <p:txBody>
          <a:bodyPr>
            <a:noAutofit/>
          </a:bodyPr>
          <a:lstStyle/>
          <a:p>
            <a:pPr marL="633413" indent="-454025" algn="just">
              <a:buFont typeface="Wingdings" pitchFamily="2" charset="2"/>
              <a:buChar char="Ø"/>
            </a:pPr>
            <a:r>
              <a:rPr lang="en-US" sz="2800" b="1" dirty="0" smtClean="0">
                <a:effectLst>
                  <a:outerShdw blurRad="38100" dist="38100" dir="2700000" algn="tl">
                    <a:srgbClr val="000000">
                      <a:alpha val="43137"/>
                    </a:srgbClr>
                  </a:outerShdw>
                </a:effectLst>
                <a:latin typeface="Cambria" pitchFamily="18" charset="0"/>
              </a:rPr>
              <a:t>The tentative budget allocation of Central Share is Rs. 21.77 Cr. </a:t>
            </a:r>
          </a:p>
          <a:p>
            <a:pPr marL="633413" indent="-454025" algn="just">
              <a:buFont typeface="Wingdings" pitchFamily="2" charset="2"/>
              <a:buChar char="Ø"/>
            </a:pPr>
            <a:r>
              <a:rPr lang="en-US" sz="2800" b="1" dirty="0" smtClean="0">
                <a:effectLst>
                  <a:outerShdw blurRad="38100" dist="38100" dir="2700000" algn="tl">
                    <a:srgbClr val="000000">
                      <a:alpha val="43137"/>
                    </a:srgbClr>
                  </a:outerShdw>
                </a:effectLst>
                <a:latin typeface="Cambria" pitchFamily="18" charset="0"/>
              </a:rPr>
              <a:t>1</a:t>
            </a:r>
            <a:r>
              <a:rPr lang="en-US" sz="2800" b="1" baseline="30000" dirty="0" smtClean="0">
                <a:effectLst>
                  <a:outerShdw blurRad="38100" dist="38100" dir="2700000" algn="tl">
                    <a:srgbClr val="000000">
                      <a:alpha val="43137"/>
                    </a:srgbClr>
                  </a:outerShdw>
                </a:effectLst>
                <a:latin typeface="Cambria" pitchFamily="18" charset="0"/>
              </a:rPr>
              <a:t>st</a:t>
            </a:r>
            <a:r>
              <a:rPr lang="en-US" sz="2800" b="1" dirty="0" smtClean="0">
                <a:effectLst>
                  <a:outerShdw blurRad="38100" dist="38100" dir="2700000" algn="tl">
                    <a:srgbClr val="000000">
                      <a:alpha val="43137"/>
                    </a:srgbClr>
                  </a:outerShdw>
                </a:effectLst>
                <a:latin typeface="Cambria" pitchFamily="18" charset="0"/>
              </a:rPr>
              <a:t> installment of Central Share released Rs. 13.06 Cr. </a:t>
            </a:r>
          </a:p>
          <a:p>
            <a:pPr marL="633413" indent="-454025" algn="just">
              <a:buFont typeface="Wingdings" pitchFamily="2" charset="2"/>
              <a:buChar char="Ø"/>
            </a:pPr>
            <a:r>
              <a:rPr lang="en-US" sz="2800" b="1" dirty="0" smtClean="0">
                <a:effectLst>
                  <a:outerShdw blurRad="38100" dist="38100" dir="2700000" algn="tl">
                    <a:srgbClr val="000000">
                      <a:alpha val="43137"/>
                    </a:srgbClr>
                  </a:outerShdw>
                </a:effectLst>
                <a:latin typeface="Cambria" pitchFamily="18" charset="0"/>
              </a:rPr>
              <a:t>State Government also released corresponding State Share Rs. 8.71 Cr. </a:t>
            </a:r>
          </a:p>
          <a:p>
            <a:pPr marL="633413" indent="-454025" algn="just">
              <a:buFont typeface="Wingdings" pitchFamily="2" charset="2"/>
              <a:buChar char="Ø"/>
            </a:pPr>
            <a:r>
              <a:rPr lang="en-US" sz="2800" b="1" dirty="0" smtClean="0">
                <a:effectLst>
                  <a:outerShdw blurRad="38100" dist="38100" dir="2700000" algn="tl">
                    <a:srgbClr val="000000">
                      <a:alpha val="43137"/>
                    </a:srgbClr>
                  </a:outerShdw>
                </a:effectLst>
                <a:latin typeface="Cambria" pitchFamily="18" charset="0"/>
              </a:rPr>
              <a:t>Total funds received is Rs. 21.77 Cr. </a:t>
            </a:r>
            <a:endParaRPr lang="en-IN" sz="2800" b="1"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76200"/>
            <a:ext cx="8705880" cy="1638320"/>
          </a:xfrm>
        </p:spPr>
        <p:txBody>
          <a:bodyPr>
            <a:noAutofit/>
          </a:bodyPr>
          <a:lstStyle/>
          <a:p>
            <a:pPr algn="l"/>
            <a:r>
              <a:rPr lang="en-US" sz="2400" b="1" dirty="0" smtClean="0">
                <a:solidFill>
                  <a:srgbClr val="7030A0"/>
                </a:solidFill>
              </a:rPr>
              <a:t>1. </a:t>
            </a:r>
            <a:r>
              <a:rPr lang="en-IN" sz="2400" b="1" dirty="0" smtClean="0">
                <a:solidFill>
                  <a:srgbClr val="7030A0"/>
                </a:solidFill>
                <a:latin typeface="Cambria" pitchFamily="18" charset="0"/>
                <a:cs typeface="Times New Roman"/>
              </a:rPr>
              <a:t>A</a:t>
            </a:r>
            <a:r>
              <a:rPr lang="en-IN" sz="2400" b="1" dirty="0" smtClean="0">
                <a:solidFill>
                  <a:srgbClr val="7030A0"/>
                </a:solidFill>
                <a:latin typeface="Cambria" pitchFamily="18" charset="0"/>
                <a:ea typeface="Calibri"/>
                <a:cs typeface="Times New Roman"/>
              </a:rPr>
              <a:t>chievements of the Programmes implemented in Kerala </a:t>
            </a:r>
            <a:br>
              <a:rPr lang="en-IN" sz="2400" b="1" dirty="0" smtClean="0">
                <a:solidFill>
                  <a:srgbClr val="7030A0"/>
                </a:solidFill>
                <a:latin typeface="Cambria" pitchFamily="18" charset="0"/>
                <a:ea typeface="Calibri"/>
                <a:cs typeface="Times New Roman"/>
              </a:rPr>
            </a:br>
            <a:r>
              <a:rPr lang="en-IN" sz="2400" b="1" dirty="0" smtClean="0">
                <a:solidFill>
                  <a:srgbClr val="7030A0"/>
                </a:solidFill>
                <a:latin typeface="Cambria" pitchFamily="18" charset="0"/>
                <a:ea typeface="Calibri"/>
                <a:cs typeface="Times New Roman"/>
              </a:rPr>
              <a:t/>
            </a:r>
            <a:br>
              <a:rPr lang="en-IN" sz="2400" b="1" dirty="0" smtClean="0">
                <a:solidFill>
                  <a:srgbClr val="7030A0"/>
                </a:solidFill>
                <a:latin typeface="Cambria" pitchFamily="18" charset="0"/>
                <a:ea typeface="Calibri"/>
                <a:cs typeface="Times New Roman"/>
              </a:rPr>
            </a:br>
            <a:endParaRPr lang="en-IN" sz="2400" b="1" dirty="0">
              <a:solidFill>
                <a:srgbClr val="7030A0"/>
              </a:solidFill>
            </a:endParaRPr>
          </a:p>
        </p:txBody>
      </p:sp>
      <p:sp>
        <p:nvSpPr>
          <p:cNvPr id="4" name="Rectangle 1"/>
          <p:cNvSpPr>
            <a:spLocks noChangeArrowheads="1"/>
          </p:cNvSpPr>
          <p:nvPr/>
        </p:nvSpPr>
        <p:spPr bwMode="auto">
          <a:xfrm>
            <a:off x="0" y="685800"/>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7030A0"/>
                </a:solidFill>
                <a:latin typeface="Cambria" pitchFamily="18" charset="0"/>
                <a:ea typeface="Calibri" pitchFamily="34" charset="0"/>
                <a:cs typeface="Times New Roman" pitchFamily="18" charset="0"/>
              </a:rPr>
              <a:t>Physical</a:t>
            </a:r>
            <a:r>
              <a:rPr kumimoji="0" lang="en-US" sz="2000" b="1" i="0" u="none" strike="noStrike" cap="none" normalizeH="0" baseline="0" dirty="0" smtClean="0">
                <a:ln>
                  <a:noFill/>
                </a:ln>
                <a:solidFill>
                  <a:srgbClr val="7030A0"/>
                </a:solidFill>
                <a:effectLst/>
                <a:latin typeface="Cambria" pitchFamily="18" charset="0"/>
                <a:ea typeface="Calibri" pitchFamily="34" charset="0"/>
                <a:cs typeface="Times New Roman" pitchFamily="18" charset="0"/>
              </a:rPr>
              <a:t> Achievement under PMKSY-WDC</a:t>
            </a:r>
            <a:endParaRPr kumimoji="0" lang="en-US" sz="2000" b="1"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381004" y="1219200"/>
          <a:ext cx="8534396" cy="5697910"/>
        </p:xfrm>
        <a:graphic>
          <a:graphicData uri="http://schemas.openxmlformats.org/drawingml/2006/table">
            <a:tbl>
              <a:tblPr/>
              <a:tblGrid>
                <a:gridCol w="3083013"/>
                <a:gridCol w="1131216"/>
                <a:gridCol w="1131216"/>
                <a:gridCol w="1050415"/>
                <a:gridCol w="1069268"/>
                <a:gridCol w="1069268"/>
              </a:tblGrid>
              <a:tr h="266739">
                <a:tc rowSpan="2">
                  <a:txBody>
                    <a:bodyPr/>
                    <a:lstStyle/>
                    <a:p>
                      <a:pPr marL="0" marR="0" algn="ctr">
                        <a:lnSpc>
                          <a:spcPct val="115000"/>
                        </a:lnSpc>
                        <a:spcBef>
                          <a:spcPts val="0"/>
                        </a:spcBef>
                        <a:spcAft>
                          <a:spcPts val="0"/>
                        </a:spcAft>
                      </a:pPr>
                      <a:r>
                        <a:rPr lang="en-IN" sz="1800" b="1" dirty="0">
                          <a:latin typeface="Cambria"/>
                          <a:ea typeface="Times New Roman"/>
                          <a:cs typeface="Mangal"/>
                        </a:rPr>
                        <a:t>Item</a:t>
                      </a:r>
                      <a:endParaRPr lang="en-US" sz="18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2014-15</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a:latin typeface="Cambria"/>
                          <a:ea typeface="Times New Roman"/>
                          <a:cs typeface="Mangal"/>
                        </a:rPr>
                        <a:t>2015-16</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a:latin typeface="Cambria"/>
                          <a:ea typeface="Times New Roman"/>
                          <a:cs typeface="Mangal"/>
                        </a:rPr>
                        <a:t>2016-17</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2017-18</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2018-19</a:t>
                      </a:r>
                      <a:endParaRPr lang="en-US" sz="1500" dirty="0">
                        <a:latin typeface="Calibri"/>
                        <a:ea typeface="Calibri"/>
                        <a:cs typeface="Mangal"/>
                      </a:endParaRPr>
                    </a:p>
                  </a:txBody>
                  <a:tcPr marL="53938" marR="5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93">
                <a:tc vMerge="1">
                  <a:txBody>
                    <a:bodyPr/>
                    <a:lstStyle/>
                    <a:p>
                      <a:endParaRPr lang="en-US"/>
                    </a:p>
                  </a:txBody>
                  <a:tcPr/>
                </a:tc>
                <a:tc>
                  <a:txBody>
                    <a:bodyPr/>
                    <a:lstStyle/>
                    <a:p>
                      <a:pPr marL="0" marR="0" algn="ctr">
                        <a:lnSpc>
                          <a:spcPct val="115000"/>
                        </a:lnSpc>
                        <a:spcBef>
                          <a:spcPts val="0"/>
                        </a:spcBef>
                        <a:spcAft>
                          <a:spcPts val="0"/>
                        </a:spcAft>
                      </a:pPr>
                      <a:r>
                        <a:rPr lang="en-IN" sz="1500" b="1" dirty="0">
                          <a:latin typeface="Cambria"/>
                          <a:ea typeface="Times New Roman"/>
                          <a:cs typeface="Mangal"/>
                        </a:rPr>
                        <a:t>No.</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No.</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No.</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No.</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b="1" dirty="0">
                          <a:latin typeface="Cambria"/>
                          <a:ea typeface="Times New Roman"/>
                          <a:cs typeface="Mangal"/>
                        </a:rPr>
                        <a:t>No</a:t>
                      </a:r>
                      <a:endParaRPr lang="en-US" sz="1500" dirty="0">
                        <a:latin typeface="Calibri"/>
                        <a:ea typeface="Calibri"/>
                        <a:cs typeface="Mangal"/>
                      </a:endParaRPr>
                    </a:p>
                  </a:txBody>
                  <a:tcPr marL="53938" marR="5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62">
                <a:tc>
                  <a:txBody>
                    <a:bodyPr/>
                    <a:lstStyle/>
                    <a:p>
                      <a:pPr marL="0" marR="0">
                        <a:lnSpc>
                          <a:spcPct val="115000"/>
                        </a:lnSpc>
                        <a:spcBef>
                          <a:spcPts val="0"/>
                        </a:spcBef>
                        <a:spcAft>
                          <a:spcPts val="0"/>
                        </a:spcAft>
                      </a:pPr>
                      <a:r>
                        <a:rPr lang="en-IN" sz="1500" dirty="0" smtClean="0">
                          <a:latin typeface="Cambria"/>
                          <a:ea typeface="Times New Roman"/>
                          <a:cs typeface="Mangal"/>
                        </a:rPr>
                        <a:t>Check dam constructed</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127</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61</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50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tabLst>
                          <a:tab pos="414020" algn="l"/>
                          <a:tab pos="541655" algn="ctr"/>
                        </a:tabLst>
                      </a:pPr>
                      <a:r>
                        <a:rPr lang="en-IN" sz="1500">
                          <a:latin typeface="Cambria"/>
                          <a:ea typeface="Times New Roman"/>
                          <a:cs typeface="Mangal"/>
                        </a:rPr>
                        <a:t>33</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tabLst>
                          <a:tab pos="414020" algn="l"/>
                          <a:tab pos="541655" algn="ctr"/>
                        </a:tabLst>
                      </a:pPr>
                      <a:r>
                        <a:rPr lang="en-IN" sz="1500">
                          <a:latin typeface="Cambria"/>
                          <a:ea typeface="Times New Roman"/>
                          <a:cs typeface="Mangal"/>
                        </a:rPr>
                        <a:t>1</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59">
                <a:tc>
                  <a:txBody>
                    <a:bodyPr/>
                    <a:lstStyle/>
                    <a:p>
                      <a:pPr marL="0" marR="0">
                        <a:lnSpc>
                          <a:spcPct val="115000"/>
                        </a:lnSpc>
                        <a:spcBef>
                          <a:spcPts val="0"/>
                        </a:spcBef>
                        <a:spcAft>
                          <a:spcPts val="0"/>
                        </a:spcAft>
                      </a:pPr>
                      <a:r>
                        <a:rPr lang="en-IN" sz="1500" dirty="0">
                          <a:latin typeface="Cambria"/>
                          <a:ea typeface="Times New Roman"/>
                          <a:cs typeface="Mangal"/>
                        </a:rPr>
                        <a:t>Percolation tank</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3</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44</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962">
                <a:tc>
                  <a:txBody>
                    <a:bodyPr/>
                    <a:lstStyle/>
                    <a:p>
                      <a:pPr marL="0" marR="0">
                        <a:lnSpc>
                          <a:spcPct val="115000"/>
                        </a:lnSpc>
                        <a:spcBef>
                          <a:spcPts val="0"/>
                        </a:spcBef>
                        <a:spcAft>
                          <a:spcPts val="0"/>
                        </a:spcAft>
                      </a:pPr>
                      <a:r>
                        <a:rPr lang="en-IN" sz="1500" dirty="0">
                          <a:latin typeface="Cambria"/>
                          <a:ea typeface="Times New Roman"/>
                          <a:cs typeface="Mangal"/>
                        </a:rPr>
                        <a:t>Farm pond</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46</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49</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34</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246</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23</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54">
                <a:tc>
                  <a:txBody>
                    <a:bodyPr/>
                    <a:lstStyle/>
                    <a:p>
                      <a:pPr marL="0" marR="0">
                        <a:lnSpc>
                          <a:spcPct val="115000"/>
                        </a:lnSpc>
                        <a:spcBef>
                          <a:spcPts val="0"/>
                        </a:spcBef>
                        <a:spcAft>
                          <a:spcPts val="0"/>
                        </a:spcAft>
                      </a:pPr>
                      <a:r>
                        <a:rPr lang="en-IN" sz="1500" dirty="0">
                          <a:latin typeface="Cambria"/>
                          <a:ea typeface="Times New Roman"/>
                          <a:cs typeface="Mangal"/>
                        </a:rPr>
                        <a:t>Other Water Harvesting Structures</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4793</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1540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1981</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4443</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488</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74">
                <a:tc>
                  <a:txBody>
                    <a:bodyPr/>
                    <a:lstStyle/>
                    <a:p>
                      <a:pPr marL="0" marR="0">
                        <a:lnSpc>
                          <a:spcPct val="115000"/>
                        </a:lnSpc>
                        <a:spcBef>
                          <a:spcPts val="0"/>
                        </a:spcBef>
                        <a:spcAft>
                          <a:spcPts val="0"/>
                        </a:spcAft>
                      </a:pPr>
                      <a:r>
                        <a:rPr lang="en-IN" sz="1500">
                          <a:latin typeface="Cambria"/>
                          <a:ea typeface="Times New Roman"/>
                          <a:cs typeface="Mangal"/>
                        </a:rPr>
                        <a:t>Old Water Harvesting Structures rennovated</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276</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952</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578</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101</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48</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74">
                <a:tc>
                  <a:txBody>
                    <a:bodyPr/>
                    <a:lstStyle/>
                    <a:p>
                      <a:pPr marL="0" marR="0">
                        <a:lnSpc>
                          <a:spcPct val="115000"/>
                        </a:lnSpc>
                        <a:spcBef>
                          <a:spcPts val="0"/>
                        </a:spcBef>
                        <a:spcAft>
                          <a:spcPts val="0"/>
                        </a:spcAft>
                      </a:pPr>
                      <a:r>
                        <a:rPr lang="en-IN" sz="1500">
                          <a:latin typeface="Cambria"/>
                          <a:ea typeface="Times New Roman"/>
                          <a:cs typeface="Mangal"/>
                        </a:rPr>
                        <a:t>Additional Area brought under irrigation</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598(ha)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6897(ha)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500">
                          <a:latin typeface="Cambria"/>
                          <a:ea typeface="Times New Roman"/>
                          <a:cs typeface="Mangal"/>
                        </a:rPr>
                        <a:t>5544(ha)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7694(ha)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454.42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25">
                <a:tc>
                  <a:txBody>
                    <a:bodyPr/>
                    <a:lstStyle/>
                    <a:p>
                      <a:pPr marL="0" marR="0">
                        <a:lnSpc>
                          <a:spcPct val="115000"/>
                        </a:lnSpc>
                        <a:spcBef>
                          <a:spcPts val="0"/>
                        </a:spcBef>
                        <a:spcAft>
                          <a:spcPts val="0"/>
                        </a:spcAft>
                      </a:pPr>
                      <a:r>
                        <a:rPr lang="en-IN" sz="1500">
                          <a:latin typeface="Cambria"/>
                          <a:ea typeface="Times New Roman"/>
                          <a:cs typeface="Mangal"/>
                        </a:rPr>
                        <a:t>No. of farmers benefited</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34622</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20710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27987</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19006</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8682</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25">
                <a:tc>
                  <a:txBody>
                    <a:bodyPr/>
                    <a:lstStyle/>
                    <a:p>
                      <a:pPr marL="0" marR="0">
                        <a:lnSpc>
                          <a:spcPct val="115000"/>
                        </a:lnSpc>
                        <a:spcBef>
                          <a:spcPts val="0"/>
                        </a:spcBef>
                        <a:spcAft>
                          <a:spcPts val="0"/>
                        </a:spcAft>
                      </a:pPr>
                      <a:r>
                        <a:rPr lang="en-IN" sz="1500">
                          <a:latin typeface="Cambria"/>
                          <a:ea typeface="Times New Roman"/>
                          <a:cs typeface="Mangal"/>
                        </a:rPr>
                        <a:t>Mandays Generated</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51273</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82370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76072</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59717</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164860</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54">
                <a:tc>
                  <a:txBody>
                    <a:bodyPr/>
                    <a:lstStyle/>
                    <a:p>
                      <a:pPr marL="0" marR="0">
                        <a:lnSpc>
                          <a:spcPct val="115000"/>
                        </a:lnSpc>
                        <a:spcBef>
                          <a:spcPts val="0"/>
                        </a:spcBef>
                        <a:spcAft>
                          <a:spcPts val="0"/>
                        </a:spcAft>
                      </a:pPr>
                      <a:r>
                        <a:rPr lang="en-IN" sz="1500">
                          <a:latin typeface="Cambria"/>
                          <a:ea typeface="Times New Roman"/>
                          <a:cs typeface="Mangal"/>
                        </a:rPr>
                        <a:t>Plantation including Horticulture</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642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880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4397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1568 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73.07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54">
                <a:tc>
                  <a:txBody>
                    <a:bodyPr/>
                    <a:lstStyle/>
                    <a:p>
                      <a:pPr marL="0" marR="0">
                        <a:lnSpc>
                          <a:spcPct val="115000"/>
                        </a:lnSpc>
                        <a:spcBef>
                          <a:spcPts val="0"/>
                        </a:spcBef>
                        <a:spcAft>
                          <a:spcPts val="0"/>
                        </a:spcAft>
                      </a:pPr>
                      <a:r>
                        <a:rPr lang="en-IN" sz="1500">
                          <a:latin typeface="Cambria"/>
                          <a:ea typeface="Times New Roman"/>
                          <a:cs typeface="Mangal"/>
                        </a:rPr>
                        <a:t>Livelihood support provided</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320</a:t>
                      </a:r>
                      <a:r>
                        <a:rPr lang="en-IN" sz="1500" dirty="0">
                          <a:solidFill>
                            <a:srgbClr val="000000"/>
                          </a:solidFill>
                          <a:latin typeface="Cambria"/>
                          <a:ea typeface="Times New Roman"/>
                          <a:cs typeface="Calibri"/>
                        </a:rPr>
                        <a:t> JLG</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603 JLG</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2999 JLGs</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80 JLG</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0</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74">
                <a:tc>
                  <a:txBody>
                    <a:bodyPr/>
                    <a:lstStyle/>
                    <a:p>
                      <a:pPr marL="0" marR="0">
                        <a:lnSpc>
                          <a:spcPct val="115000"/>
                        </a:lnSpc>
                        <a:spcBef>
                          <a:spcPts val="0"/>
                        </a:spcBef>
                        <a:spcAft>
                          <a:spcPts val="0"/>
                        </a:spcAft>
                      </a:pPr>
                      <a:r>
                        <a:rPr lang="en-IN" sz="1500">
                          <a:latin typeface="Cambria"/>
                          <a:ea typeface="Times New Roman"/>
                          <a:cs typeface="Mangal"/>
                        </a:rPr>
                        <a:t>Soil &amp; Moisture Conservation activities undertaken  </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2050.Ha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2149.Ha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4029.Ha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4295.Ha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1208.17Ha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74">
                <a:tc>
                  <a:txBody>
                    <a:bodyPr/>
                    <a:lstStyle/>
                    <a:p>
                      <a:pPr marL="0" marR="0">
                        <a:lnSpc>
                          <a:spcPct val="115000"/>
                        </a:lnSpc>
                        <a:spcBef>
                          <a:spcPts val="0"/>
                        </a:spcBef>
                        <a:spcAft>
                          <a:spcPts val="0"/>
                        </a:spcAft>
                      </a:pPr>
                      <a:r>
                        <a:rPr lang="en-IN" sz="1500">
                          <a:latin typeface="Cambria"/>
                          <a:ea typeface="Times New Roman"/>
                          <a:cs typeface="Mangal"/>
                        </a:rPr>
                        <a:t>Drainage line treatment activities undertakes </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492(cum)</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1203</a:t>
                      </a:r>
                      <a:endParaRPr lang="en-US" sz="1500">
                        <a:latin typeface="Calibri"/>
                        <a:ea typeface="Calibri"/>
                        <a:cs typeface="Mangal"/>
                      </a:endParaRPr>
                    </a:p>
                    <a:p>
                      <a:pPr marL="12065" marR="0" algn="ctr">
                        <a:lnSpc>
                          <a:spcPct val="115000"/>
                        </a:lnSpc>
                        <a:spcBef>
                          <a:spcPts val="0"/>
                        </a:spcBef>
                        <a:spcAft>
                          <a:spcPts val="0"/>
                        </a:spcAft>
                      </a:pPr>
                      <a:r>
                        <a:rPr lang="en-IN" sz="1500">
                          <a:latin typeface="Cambria"/>
                          <a:ea typeface="Times New Roman"/>
                          <a:cs typeface="Mangal"/>
                        </a:rPr>
                        <a:t>(cum)</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32391</a:t>
                      </a:r>
                      <a:endParaRPr lang="en-US" sz="1500">
                        <a:latin typeface="Calibri"/>
                        <a:ea typeface="Calibri"/>
                        <a:cs typeface="Mangal"/>
                      </a:endParaRPr>
                    </a:p>
                    <a:p>
                      <a:pPr marL="12065" marR="0" algn="ctr">
                        <a:lnSpc>
                          <a:spcPct val="115000"/>
                        </a:lnSpc>
                        <a:spcBef>
                          <a:spcPts val="0"/>
                        </a:spcBef>
                        <a:spcAft>
                          <a:spcPts val="0"/>
                        </a:spcAft>
                      </a:pPr>
                      <a:r>
                        <a:rPr lang="en-IN" sz="1500">
                          <a:latin typeface="Cambria"/>
                          <a:ea typeface="Times New Roman"/>
                          <a:cs typeface="Mangal"/>
                        </a:rPr>
                        <a:t>(cum)</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6431 (cum)</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102749</a:t>
                      </a:r>
                      <a:endParaRPr lang="en-US" sz="1500" dirty="0">
                        <a:latin typeface="Calibri"/>
                        <a:ea typeface="Calibri"/>
                        <a:cs typeface="Mangal"/>
                      </a:endParaRPr>
                    </a:p>
                    <a:p>
                      <a:pPr marL="12065" marR="0" algn="ctr">
                        <a:lnSpc>
                          <a:spcPct val="115000"/>
                        </a:lnSpc>
                        <a:spcBef>
                          <a:spcPts val="0"/>
                        </a:spcBef>
                        <a:spcAft>
                          <a:spcPts val="0"/>
                        </a:spcAft>
                      </a:pPr>
                      <a:r>
                        <a:rPr lang="en-IN" sz="1500" dirty="0">
                          <a:latin typeface="Cambria"/>
                          <a:ea typeface="Times New Roman"/>
                          <a:cs typeface="Mangal"/>
                        </a:rPr>
                        <a:t>(cum)</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74">
                <a:tc>
                  <a:txBody>
                    <a:bodyPr/>
                    <a:lstStyle/>
                    <a:p>
                      <a:pPr marL="0" marR="0">
                        <a:lnSpc>
                          <a:spcPct val="115000"/>
                        </a:lnSpc>
                        <a:spcBef>
                          <a:spcPts val="0"/>
                        </a:spcBef>
                        <a:spcAft>
                          <a:spcPts val="0"/>
                        </a:spcAft>
                      </a:pPr>
                      <a:r>
                        <a:rPr lang="en-IN" sz="1500">
                          <a:latin typeface="Cambria"/>
                          <a:ea typeface="Times New Roman"/>
                          <a:cs typeface="Mangal"/>
                        </a:rPr>
                        <a:t>Production enhancement activities undertaken </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185 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466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952 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a:latin typeface="Cambria"/>
                          <a:ea typeface="Times New Roman"/>
                          <a:cs typeface="Mangal"/>
                        </a:rPr>
                        <a:t>456 Ha</a:t>
                      </a:r>
                      <a:endParaRPr lang="en-US" sz="150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0" algn="ctr">
                        <a:lnSpc>
                          <a:spcPct val="115000"/>
                        </a:lnSpc>
                        <a:spcBef>
                          <a:spcPts val="0"/>
                        </a:spcBef>
                        <a:spcAft>
                          <a:spcPts val="0"/>
                        </a:spcAft>
                      </a:pPr>
                      <a:r>
                        <a:rPr lang="en-IN" sz="1500" dirty="0">
                          <a:latin typeface="Cambria"/>
                          <a:ea typeface="Times New Roman"/>
                          <a:cs typeface="Mangal"/>
                        </a:rPr>
                        <a:t>155 Ha</a:t>
                      </a:r>
                      <a:endParaRPr lang="en-US" sz="1500" dirty="0">
                        <a:latin typeface="Calibri"/>
                        <a:ea typeface="Calibri"/>
                        <a:cs typeface="Mangal"/>
                      </a:endParaRPr>
                    </a:p>
                  </a:txBody>
                  <a:tcPr marL="53938" marR="5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5251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9401" y="147935"/>
            <a:ext cx="61789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030A0"/>
                </a:solidFill>
                <a:effectLst/>
                <a:latin typeface="Cambria" pitchFamily="18" charset="0"/>
                <a:ea typeface="Calibri" pitchFamily="34" charset="0"/>
                <a:cs typeface="Times New Roman" pitchFamily="18" charset="0"/>
              </a:rPr>
              <a:t>Financial Achievement under PMKSY-WDC</a:t>
            </a:r>
            <a:endParaRPr kumimoji="0" lang="en-US" sz="2400" b="1"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304801" y="838197"/>
          <a:ext cx="8458198" cy="5464644"/>
        </p:xfrm>
        <a:graphic>
          <a:graphicData uri="http://schemas.openxmlformats.org/drawingml/2006/table">
            <a:tbl>
              <a:tblPr/>
              <a:tblGrid>
                <a:gridCol w="871472"/>
                <a:gridCol w="1338327"/>
                <a:gridCol w="990600"/>
                <a:gridCol w="914400"/>
                <a:gridCol w="1066800"/>
                <a:gridCol w="1066800"/>
                <a:gridCol w="1039638"/>
                <a:gridCol w="1170161"/>
              </a:tblGrid>
              <a:tr h="381003">
                <a:tc rowSpan="2">
                  <a:txBody>
                    <a:bodyPr/>
                    <a:lstStyle/>
                    <a:p>
                      <a:pPr algn="ctr" fontAlgn="ctr"/>
                      <a:r>
                        <a:rPr lang="en-IN" sz="1400" b="1" i="0" u="none" strike="noStrike">
                          <a:solidFill>
                            <a:srgbClr val="000000"/>
                          </a:solidFill>
                          <a:latin typeface="Cambria"/>
                        </a:rPr>
                        <a:t>Sl. No.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400" b="1" i="0" u="none" strike="noStrike">
                          <a:solidFill>
                            <a:srgbClr val="000000"/>
                          </a:solidFill>
                          <a:latin typeface="Cambria"/>
                        </a:rPr>
                        <a:t>Financial Year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IN" sz="1400" b="1" i="0" u="none" strike="noStrike">
                          <a:solidFill>
                            <a:srgbClr val="000000"/>
                          </a:solidFill>
                          <a:latin typeface="Cambria"/>
                        </a:rPr>
                        <a:t>Total Release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fontAlgn="ctr"/>
                      <a:r>
                        <a:rPr lang="en-IN" sz="1400" b="1" i="0" u="none" strike="noStrike">
                          <a:solidFill>
                            <a:srgbClr val="000000"/>
                          </a:solidFill>
                          <a:latin typeface="Cambria"/>
                        </a:rPr>
                        <a:t>Mis. Receipt &amp; Interest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400" b="1" i="0" u="none" strike="noStrike" dirty="0">
                          <a:solidFill>
                            <a:srgbClr val="000000"/>
                          </a:solidFill>
                          <a:latin typeface="Cambria"/>
                        </a:rPr>
                        <a:t>Grand Total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400" b="1" i="0" u="none" strike="noStrike">
                          <a:solidFill>
                            <a:srgbClr val="000000"/>
                          </a:solidFill>
                          <a:latin typeface="Cambria"/>
                        </a:rPr>
                        <a:t>Expenditure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946">
                <a:tc vMerge="1">
                  <a:txBody>
                    <a:bodyPr/>
                    <a:lstStyle/>
                    <a:p>
                      <a:endParaRPr lang="en-IN"/>
                    </a:p>
                  </a:txBody>
                  <a:tcPr/>
                </a:tc>
                <a:tc vMerge="1">
                  <a:txBody>
                    <a:bodyPr/>
                    <a:lstStyle/>
                    <a:p>
                      <a:endParaRPr lang="en-IN"/>
                    </a:p>
                  </a:txBody>
                  <a:tcPr/>
                </a:tc>
                <a:tc>
                  <a:txBody>
                    <a:bodyPr/>
                    <a:lstStyle/>
                    <a:p>
                      <a:pPr algn="ctr" fontAlgn="ctr"/>
                      <a:r>
                        <a:rPr lang="en-IN" sz="1400" b="1" i="0" u="none" strike="noStrike">
                          <a:solidFill>
                            <a:srgbClr val="000000"/>
                          </a:solidFill>
                          <a:latin typeface="Cambria"/>
                        </a:rPr>
                        <a:t>Central Release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latin typeface="Cambria"/>
                        </a:rPr>
                        <a:t>State Release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Total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vMerge="1">
                  <a:txBody>
                    <a:bodyPr/>
                    <a:lstStyle/>
                    <a:p>
                      <a:endParaRPr lang="en-IN"/>
                    </a:p>
                  </a:txBody>
                  <a:tcPr/>
                </a:tc>
              </a:tr>
              <a:tr h="413658">
                <a:tc>
                  <a:txBody>
                    <a:bodyPr/>
                    <a:lstStyle/>
                    <a:p>
                      <a:pPr algn="ctr" fontAlgn="ctr"/>
                      <a:r>
                        <a:rPr lang="en-IN" sz="1400" b="0" i="0" u="none" strike="noStrike">
                          <a:solidFill>
                            <a:srgbClr val="000000"/>
                          </a:solidFill>
                          <a:latin typeface="Cambria"/>
                        </a:rPr>
                        <a:t>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2009-10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latin typeface="Cambria"/>
                        </a:rPr>
                        <a:t>0</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600" b="0" i="0" u="none" strike="noStrike">
                          <a:solidFill>
                            <a:srgbClr val="000000"/>
                          </a:solidFill>
                          <a:latin typeface="Cambria"/>
                        </a:rPr>
                        <a:t>0</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latin typeface="Cambria"/>
                        </a:rPr>
                        <a:t>0</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2</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2010-11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latin typeface="Cambria"/>
                        </a:rPr>
                        <a:t>422.31</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latin typeface="Cambria"/>
                        </a:rPr>
                        <a:t>46.923</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latin typeface="Cambria"/>
                        </a:rPr>
                        <a:t>469.23</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8.398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477.63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2011-12</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latin typeface="Cambria"/>
                        </a:rPr>
                        <a:t>1664.51</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latin typeface="Cambria"/>
                        </a:rPr>
                        <a:t>184.945</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latin typeface="Cambria"/>
                        </a:rPr>
                        <a:t>1849.46</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47.647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1897.102</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160.889</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2012-13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latin typeface="Cambria"/>
                        </a:rPr>
                        <a:t>577.05</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a:solidFill>
                            <a:srgbClr val="000000"/>
                          </a:solidFill>
                          <a:latin typeface="Cambria"/>
                        </a:rPr>
                        <a:t>57.704</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latin typeface="Cambria"/>
                        </a:rPr>
                        <a:t>634.75</a:t>
                      </a:r>
                    </a:p>
                  </a:txBody>
                  <a:tcPr marL="8063" marR="8063" marT="8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89.154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723.906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363.06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5</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2013-14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0.00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6.41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6.41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147.768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154.178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1178.3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2014-15</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1516.00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168.44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1684.44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161.446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1845.886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3257.098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2015-16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2000.00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1333.00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3333.00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129.601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3462.601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2915.32</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2016-17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1662.00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1108.00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2770.00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137.94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2907.94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2609.84</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9</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2017-18</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1783.00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1188.57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2971.57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5.313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2976.883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2241.13</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658">
                <a:tc>
                  <a:txBody>
                    <a:bodyPr/>
                    <a:lstStyle/>
                    <a:p>
                      <a:pPr algn="ctr" fontAlgn="ctr"/>
                      <a:r>
                        <a:rPr lang="en-IN" sz="1400" b="0" i="0" u="none" strike="noStrike">
                          <a:solidFill>
                            <a:srgbClr val="000000"/>
                          </a:solidFill>
                          <a:latin typeface="Cambria"/>
                        </a:rPr>
                        <a:t>10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2018-19</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1306.00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871</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dirty="0">
                          <a:solidFill>
                            <a:srgbClr val="000000"/>
                          </a:solidFill>
                          <a:latin typeface="Cambria"/>
                        </a:rPr>
                        <a:t>2177.00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0.096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2177.096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0" i="0" u="none" strike="noStrike">
                          <a:solidFill>
                            <a:srgbClr val="000000"/>
                          </a:solidFill>
                          <a:latin typeface="Cambria"/>
                        </a:rPr>
                        <a:t>568.45</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115">
                <a:tc gridSpan="2">
                  <a:txBody>
                    <a:bodyPr/>
                    <a:lstStyle/>
                    <a:p>
                      <a:pPr algn="ctr" fontAlgn="ctr"/>
                      <a:r>
                        <a:rPr lang="en-IN" sz="1400" b="1" i="0" u="none" strike="noStrike">
                          <a:solidFill>
                            <a:srgbClr val="000000"/>
                          </a:solidFill>
                          <a:latin typeface="Cambria"/>
                        </a:rPr>
                        <a:t>Total </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fontAlgn="ctr"/>
                      <a:r>
                        <a:rPr lang="en-IN" sz="1400" b="1" i="0" u="none" strike="noStrike">
                          <a:solidFill>
                            <a:srgbClr val="000000"/>
                          </a:solidFill>
                          <a:latin typeface="Cambria"/>
                        </a:rPr>
                        <a:t>10930.87</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latin typeface="Cambria"/>
                        </a:rPr>
                        <a:t>4964.99</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15895.86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latin typeface="Cambria"/>
                        </a:rPr>
                        <a:t>727.36</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a:solidFill>
                            <a:srgbClr val="000000"/>
                          </a:solidFill>
                          <a:latin typeface="Cambria"/>
                        </a:rPr>
                        <a:t>16623.22</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latin typeface="Cambria"/>
                        </a:rPr>
                        <a:t>13368.00</a:t>
                      </a:r>
                    </a:p>
                  </a:txBody>
                  <a:tcPr marL="8063" marR="8063" marT="8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8874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Autofit/>
          </a:bodyPr>
          <a:lstStyle/>
          <a:p>
            <a:pPr lvl="0" algn="l"/>
            <a:r>
              <a:rPr lang="en-IN" sz="2400" b="1" dirty="0" smtClean="0">
                <a:solidFill>
                  <a:srgbClr val="7030A0"/>
                </a:solidFill>
                <a:latin typeface="Cambria" pitchFamily="18" charset="0"/>
              </a:rPr>
              <a:t>2. Whether all the objectives set for the above programmes were met with satisfaction of the </a:t>
            </a:r>
            <a:r>
              <a:rPr lang="en-IN" sz="2400" b="1" dirty="0" err="1" smtClean="0">
                <a:solidFill>
                  <a:srgbClr val="7030A0"/>
                </a:solidFill>
                <a:latin typeface="Cambria" pitchFamily="18" charset="0"/>
              </a:rPr>
              <a:t>DoLR</a:t>
            </a:r>
            <a:r>
              <a:rPr lang="en-IN" sz="2400" b="1" dirty="0" smtClean="0">
                <a:solidFill>
                  <a:srgbClr val="7030A0"/>
                </a:solidFill>
                <a:latin typeface="Cambria" pitchFamily="18" charset="0"/>
              </a:rPr>
              <a:t>?  If not, what have been the shortcomings?</a:t>
            </a:r>
            <a:r>
              <a:rPr lang="en-IN" sz="2400" dirty="0" smtClean="0">
                <a:solidFill>
                  <a:srgbClr val="7030A0"/>
                </a:solidFill>
                <a:latin typeface="Cambria" pitchFamily="18" charset="0"/>
              </a:rPr>
              <a:t/>
            </a:r>
            <a:br>
              <a:rPr lang="en-IN" sz="2400" dirty="0" smtClean="0">
                <a:solidFill>
                  <a:srgbClr val="7030A0"/>
                </a:solidFill>
                <a:latin typeface="Cambria" pitchFamily="18" charset="0"/>
              </a:rPr>
            </a:br>
            <a:endParaRPr lang="en-IN" sz="2400" dirty="0">
              <a:solidFill>
                <a:srgbClr val="7030A0"/>
              </a:solidFill>
              <a:latin typeface="Cambria" pitchFamily="18" charset="0"/>
            </a:endParaRPr>
          </a:p>
        </p:txBody>
      </p:sp>
      <p:sp>
        <p:nvSpPr>
          <p:cNvPr id="3" name="TextBox 2"/>
          <p:cNvSpPr txBox="1"/>
          <p:nvPr/>
        </p:nvSpPr>
        <p:spPr>
          <a:xfrm>
            <a:off x="357158" y="1303377"/>
            <a:ext cx="8429684" cy="5632311"/>
          </a:xfrm>
          <a:prstGeom prst="rect">
            <a:avLst/>
          </a:prstGeom>
          <a:noFill/>
        </p:spPr>
        <p:txBody>
          <a:bodyPr wrap="square" rtlCol="0">
            <a:spAutoFit/>
          </a:bodyPr>
          <a:lstStyle/>
          <a:p>
            <a:pPr algn="just">
              <a:lnSpc>
                <a:spcPct val="150000"/>
              </a:lnSpc>
            </a:pPr>
            <a:r>
              <a:rPr lang="en-IN" sz="2000" dirty="0" smtClean="0">
                <a:latin typeface="Cambria" pitchFamily="18" charset="0"/>
              </a:rPr>
              <a:t>No, </a:t>
            </a:r>
          </a:p>
          <a:p>
            <a:pPr algn="just">
              <a:lnSpc>
                <a:spcPct val="150000"/>
              </a:lnSpc>
            </a:pPr>
            <a:r>
              <a:rPr lang="en-IN" sz="2000" dirty="0" smtClean="0">
                <a:latin typeface="Cambria" pitchFamily="18" charset="0"/>
              </a:rPr>
              <a:t>	</a:t>
            </a:r>
            <a:r>
              <a:rPr lang="en-IN" sz="2000" dirty="0" err="1" smtClean="0">
                <a:latin typeface="Cambria" pitchFamily="18" charset="0"/>
              </a:rPr>
              <a:t>Eventhough</a:t>
            </a:r>
            <a:r>
              <a:rPr lang="en-IN" sz="2000" dirty="0" smtClean="0">
                <a:latin typeface="Cambria" pitchFamily="18" charset="0"/>
              </a:rPr>
              <a:t> 83 projects were sanctioned to Kerala at a total outlay of Rs.581.61 Cr, this amount is not available for implementation.  Due to the shortage of funds, </a:t>
            </a:r>
            <a:r>
              <a:rPr lang="en-IN" sz="2000" dirty="0" err="1" smtClean="0">
                <a:latin typeface="Cambria" pitchFamily="18" charset="0"/>
              </a:rPr>
              <a:t>DoLR</a:t>
            </a:r>
            <a:r>
              <a:rPr lang="en-IN" sz="2000" dirty="0" smtClean="0">
                <a:latin typeface="Cambria" pitchFamily="18" charset="0"/>
              </a:rPr>
              <a:t> had issued directions for the qualitative and timely completion of PMKSY-WDC Projects with available resources and through convergence with other Central and State schemes of line departments. </a:t>
            </a:r>
          </a:p>
          <a:p>
            <a:pPr algn="just">
              <a:lnSpc>
                <a:spcPct val="150000"/>
              </a:lnSpc>
            </a:pPr>
            <a:r>
              <a:rPr lang="en-IN" sz="2000" dirty="0" smtClean="0">
                <a:latin typeface="Cambria" pitchFamily="18" charset="0"/>
              </a:rPr>
              <a:t> 	The major centrally sponsored scheme for convergence is MGNREGS.  Even though earnest effort were initiated for convergence at grass root level, the convergence is not much effective.   </a:t>
            </a:r>
          </a:p>
          <a:p>
            <a:pPr algn="just">
              <a:lnSpc>
                <a:spcPct val="150000"/>
              </a:lnSpc>
            </a:pPr>
            <a:r>
              <a:rPr lang="en-IN" sz="2000" dirty="0" smtClean="0">
                <a:latin typeface="Cambria" pitchFamily="18" charset="0"/>
              </a:rPr>
              <a:t>	Proper synchronisation does not occur between convergence activities and PMKSY-WDC activities at field level which in turn affects the quality of work executed.</a:t>
            </a:r>
            <a:endParaRPr lang="en-IN" sz="2000" dirty="0">
              <a:latin typeface="Cambria" pitchFamily="18" charset="0"/>
            </a:endParaRPr>
          </a:p>
        </p:txBody>
      </p:sp>
    </p:spTree>
    <p:extLst>
      <p:ext uri="{BB962C8B-B14F-4D97-AF65-F5344CB8AC3E}">
        <p14:creationId xmlns:p14="http://schemas.microsoft.com/office/powerpoint/2010/main" xmlns="" val="404317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lvl="0" algn="l"/>
            <a:r>
              <a:rPr lang="en-US" sz="3200" b="1" dirty="0" smtClean="0">
                <a:solidFill>
                  <a:srgbClr val="7030A0"/>
                </a:solidFill>
                <a:latin typeface="Cambria" pitchFamily="18" charset="0"/>
              </a:rPr>
              <a:t>3</a:t>
            </a:r>
            <a:r>
              <a:rPr lang="en-US" sz="3200" dirty="0" smtClean="0">
                <a:solidFill>
                  <a:srgbClr val="7030A0"/>
                </a:solidFill>
                <a:latin typeface="Cambria" pitchFamily="18" charset="0"/>
              </a:rPr>
              <a:t>. </a:t>
            </a:r>
            <a:r>
              <a:rPr lang="en-IN" sz="3200" b="1" dirty="0" smtClean="0">
                <a:solidFill>
                  <a:srgbClr val="7030A0"/>
                </a:solidFill>
                <a:latin typeface="Cambria" pitchFamily="18" charset="0"/>
              </a:rPr>
              <a:t>What are the priorities of State of Kerala in the current fiscal year i.e. 2018-19?</a:t>
            </a:r>
            <a:r>
              <a:rPr lang="en-IN" sz="3200" dirty="0" smtClean="0">
                <a:solidFill>
                  <a:srgbClr val="7030A0"/>
                </a:solidFill>
                <a:latin typeface="Cambria" pitchFamily="18" charset="0"/>
              </a:rPr>
              <a:t/>
            </a:r>
            <a:br>
              <a:rPr lang="en-IN" sz="3200" dirty="0" smtClean="0">
                <a:solidFill>
                  <a:srgbClr val="7030A0"/>
                </a:solidFill>
                <a:latin typeface="Cambria" pitchFamily="18" charset="0"/>
              </a:rPr>
            </a:br>
            <a:endParaRPr lang="en-IN" sz="3200" dirty="0">
              <a:solidFill>
                <a:srgbClr val="7030A0"/>
              </a:solidFill>
              <a:latin typeface="Cambria" pitchFamily="18" charset="0"/>
            </a:endParaRPr>
          </a:p>
        </p:txBody>
      </p:sp>
      <p:sp>
        <p:nvSpPr>
          <p:cNvPr id="3" name="Content Placeholder 2"/>
          <p:cNvSpPr>
            <a:spLocks noGrp="1"/>
          </p:cNvSpPr>
          <p:nvPr>
            <p:ph idx="1"/>
          </p:nvPr>
        </p:nvSpPr>
        <p:spPr>
          <a:xfrm>
            <a:off x="304800" y="2133600"/>
            <a:ext cx="8172480" cy="4124348"/>
          </a:xfrm>
        </p:spPr>
        <p:txBody>
          <a:bodyPr>
            <a:normAutofit/>
          </a:bodyPr>
          <a:lstStyle/>
          <a:p>
            <a:pPr lvl="0" algn="just">
              <a:buNone/>
            </a:pPr>
            <a:r>
              <a:rPr lang="en-IN" dirty="0" smtClean="0">
                <a:latin typeface="Cambria" pitchFamily="18" charset="0"/>
              </a:rPr>
              <a:t>    In the current fiscal year the main priority is for the completion of Batch-3 projects (15 </a:t>
            </a:r>
            <a:r>
              <a:rPr lang="en-IN" dirty="0" err="1" smtClean="0">
                <a:latin typeface="Cambria" pitchFamily="18" charset="0"/>
              </a:rPr>
              <a:t>Nos</a:t>
            </a:r>
            <a:r>
              <a:rPr lang="en-IN" dirty="0" smtClean="0">
                <a:latin typeface="Cambria" pitchFamily="18" charset="0"/>
              </a:rPr>
              <a:t>) as well as repair and renovation of assets damaged during the recent floods, created under PMKSY during earlier periods</a:t>
            </a:r>
          </a:p>
          <a:p>
            <a:pPr algn="just">
              <a:buNone/>
            </a:pPr>
            <a:endParaRPr lang="en-IN" dirty="0" smtClean="0">
              <a:latin typeface="Cambria" pitchFamily="18" charset="0"/>
            </a:endParaRPr>
          </a:p>
          <a:p>
            <a:pPr algn="just">
              <a:buNone/>
            </a:pPr>
            <a:endParaRPr lang="en-IN" dirty="0">
              <a:latin typeface="Cambria" pitchFamily="18" charset="0"/>
            </a:endParaRPr>
          </a:p>
        </p:txBody>
      </p:sp>
    </p:spTree>
    <p:extLst>
      <p:ext uri="{BB962C8B-B14F-4D97-AF65-F5344CB8AC3E}">
        <p14:creationId xmlns:p14="http://schemas.microsoft.com/office/powerpoint/2010/main" xmlns="" val="697725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1035</Words>
  <Application>Microsoft Office PowerPoint</Application>
  <PresentationFormat>On-screen Show (4:3)</PresentationFormat>
  <Paragraphs>307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PRADHAN MANTHRI KRISHI SINJAYEE YOJANA-WATERSHEDDEVELOPMENT COMPONENT (PMKSY-WDC) </vt:lpstr>
      <vt:lpstr>Objectives </vt:lpstr>
      <vt:lpstr>Slide 3</vt:lpstr>
      <vt:lpstr>Slide 4</vt:lpstr>
      <vt:lpstr>Financial Status for the current Year 2018-19</vt:lpstr>
      <vt:lpstr>1. Achievements of the Programmes implemented in Kerala   </vt:lpstr>
      <vt:lpstr>Slide 7</vt:lpstr>
      <vt:lpstr>2. Whether all the objectives set for the above programmes were met with satisfaction of the DoLR?  If not, what have been the shortcomings? </vt:lpstr>
      <vt:lpstr>3. What are the priorities of State of Kerala in the current fiscal year i.e. 2018-19? </vt:lpstr>
      <vt:lpstr>4. How many IWMP projects are there in the State of Kerala?  Provide Batch-wise details along with the sanctioned year of those projects.  By when these Projects are likely to be completed? </vt:lpstr>
      <vt:lpstr>5. Whether any third party evaluation has been done in the State of Kerala of the IWMP?  If so, what steps have been initiated with regard to the findings of the third party evaluation report? </vt:lpstr>
      <vt:lpstr>6. Information/suggestion/experience you may like to share with the Committee </vt:lpstr>
      <vt:lpstr>SOME INITIATIVES UNDER PMKSY (ERSTWHILE IWMP)</vt:lpstr>
      <vt:lpstr>Kannur-IWMP-6/2014-15, Thaliparamb Block, Stream Bank Protection </vt:lpstr>
      <vt:lpstr>Kannur-IWMP-6/2014-15 VCB Construction-Thaliparamba Block</vt:lpstr>
      <vt:lpstr>Slide 16</vt:lpstr>
      <vt:lpstr>Trivandrum-IWMP-2/2011-12 Chirayinkeezh Block:-  Renovation of Pirappankad ela checkdam for paddy and vegetable cultivation. </vt:lpstr>
      <vt:lpstr>Trivandrum-IWMP-2/2011-12 Chirayinkeezh Block:-  Renovation of Parayathukonam chira for paddy and vegetables cultivation. </vt:lpstr>
      <vt:lpstr>Ernakulam-IWMP-3/2013-14 Parakkadavu  Block:-  Renovation of leading Channel – Aluva thodu  </vt:lpstr>
      <vt:lpstr>Ernakulam-IWMP-2/2011-12  Mulanthuruthy  Block:  Renovation of Kanthanrchira  </vt:lpstr>
      <vt:lpstr>PMKSY-WDC in Idukki District</vt:lpstr>
      <vt:lpstr>Well Recharge in Thrissur District, Vellangallur Block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272</cp:revision>
  <dcterms:created xsi:type="dcterms:W3CDTF">2015-01-19T07:27:54Z</dcterms:created>
  <dcterms:modified xsi:type="dcterms:W3CDTF">2019-01-16T11:55:11Z</dcterms:modified>
</cp:coreProperties>
</file>